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40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782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02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75"/>
              </a:lnSpc>
            </a:pPr>
            <a:fld id="{81D60167-4931-47E6-BA6A-407CBD079E47}" type="slidenum">
              <a:rPr lang="en-US" altLang="ja-JP" smtClean="0">
                <a:solidFill>
                  <a:srgbClr val="898989"/>
                </a:solidFill>
              </a:rPr>
              <a:pPr marL="102235">
                <a:lnSpc>
                  <a:spcPts val="1275"/>
                </a:lnSpc>
              </a:pPr>
              <a:t>‹#›</a:t>
            </a:fld>
            <a:endParaRPr lang="en-US" altLang="ja-JP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550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411481"/>
            <a:ext cx="12192000" cy="64465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4406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454545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ts val="925"/>
              </a:lnSpc>
            </a:pPr>
            <a:fld id="{81D60167-4931-47E6-BA6A-407CBD079E47}" type="slidenum">
              <a:rPr lang="en-US" altLang="ja-JP" smtClean="0"/>
              <a:pPr marL="25400">
                <a:lnSpc>
                  <a:spcPts val="925"/>
                </a:lnSpc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02487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411481"/>
            <a:ext cx="12192000" cy="64465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4406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454545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ts val="925"/>
              </a:lnSpc>
            </a:pPr>
            <a:fld id="{81D60167-4931-47E6-BA6A-407CBD079E47}" type="slidenum">
              <a:rPr lang="en-US" altLang="ja-JP" smtClean="0"/>
              <a:pPr marL="25400">
                <a:lnSpc>
                  <a:spcPts val="925"/>
                </a:lnSpc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38044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743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626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77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686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957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783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026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06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F2E0B-0D22-4267-AC2C-67772BDCB5E8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4CD30-3BC6-4E39-8018-DD5CA5EAF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714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355977" y="2364359"/>
            <a:ext cx="6808343" cy="14465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>
                <a:latin typeface="Century" panose="02040604050505020304" pitchFamily="18" charset="0"/>
              </a:rPr>
              <a:t>国連</a:t>
            </a:r>
            <a:r>
              <a:rPr lang="en-US" altLang="ja-JP" sz="4400" dirty="0" smtClean="0">
                <a:latin typeface="Century" panose="02040604050505020304" pitchFamily="18" charset="0"/>
              </a:rPr>
              <a:t>CEFACT</a:t>
            </a:r>
            <a:r>
              <a:rPr lang="ja-JP" altLang="en-US" sz="4400" dirty="0" smtClean="0">
                <a:latin typeface="Century" panose="02040604050505020304" pitchFamily="18" charset="0"/>
              </a:rPr>
              <a:t>フォーラム</a:t>
            </a:r>
            <a:endParaRPr lang="en-US" altLang="ja-JP" sz="4400" dirty="0" smtClean="0">
              <a:latin typeface="Century" panose="02040604050505020304" pitchFamily="18" charset="0"/>
            </a:endParaRPr>
          </a:p>
          <a:p>
            <a:pPr algn="ctr"/>
            <a:r>
              <a:rPr lang="ja-JP" altLang="en-US" sz="4400" dirty="0">
                <a:latin typeface="Century" panose="02040604050505020304" pitchFamily="18" charset="0"/>
              </a:rPr>
              <a:t>補足</a:t>
            </a:r>
            <a:endParaRPr kumimoji="1" lang="ja-JP" altLang="en-US" sz="4400" dirty="0">
              <a:latin typeface="Century" panose="020406040505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164320" y="438912"/>
            <a:ext cx="2594864" cy="3840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業界横断</a:t>
            </a:r>
            <a:r>
              <a:rPr kumimoji="1" lang="en-US" altLang="ja-JP" dirty="0" smtClean="0"/>
              <a:t>2015-4-</a:t>
            </a:r>
            <a:r>
              <a:rPr kumimoji="1" lang="ja-JP" altLang="en-US" dirty="0" smtClean="0"/>
              <a:t>参考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7798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36303" y="86614"/>
            <a:ext cx="19621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spc="-5" dirty="0">
                <a:solidFill>
                  <a:srgbClr val="9A9A9A"/>
                </a:solidFill>
                <a:latin typeface="Arial"/>
                <a:cs typeface="Arial"/>
              </a:rPr>
              <a:t>16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-810958" y="791032"/>
            <a:ext cx="8894318" cy="5733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959965" y="222758"/>
            <a:ext cx="7373620" cy="49657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36A7E9"/>
                </a:solidFill>
                <a:latin typeface="Arial"/>
                <a:cs typeface="Arial"/>
              </a:rPr>
              <a:t>The </a:t>
            </a:r>
            <a:r>
              <a:rPr sz="3200" spc="-5" dirty="0">
                <a:solidFill>
                  <a:srgbClr val="36A7E9"/>
                </a:solidFill>
                <a:latin typeface="Arial"/>
                <a:cs typeface="Arial"/>
              </a:rPr>
              <a:t>Blue Number Initiative </a:t>
            </a:r>
            <a:r>
              <a:rPr sz="3200" dirty="0">
                <a:solidFill>
                  <a:srgbClr val="36A7E9"/>
                </a:solidFill>
                <a:latin typeface="Arial"/>
                <a:cs typeface="Arial"/>
              </a:rPr>
              <a:t>– Macro</a:t>
            </a:r>
            <a:r>
              <a:rPr sz="3200" spc="-80" dirty="0">
                <a:solidFill>
                  <a:srgbClr val="36A7E9"/>
                </a:solidFill>
                <a:latin typeface="Arial"/>
                <a:cs typeface="Arial"/>
              </a:rPr>
              <a:t> </a:t>
            </a:r>
            <a:r>
              <a:rPr sz="3200" spc="-15" dirty="0">
                <a:solidFill>
                  <a:srgbClr val="36A7E9"/>
                </a:solidFill>
                <a:latin typeface="Arial"/>
                <a:cs typeface="Arial"/>
              </a:rPr>
              <a:t>View</a:t>
            </a:r>
            <a:endParaRPr sz="3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9561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0"/>
            <a:ext cx="9143998" cy="22904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40484" y="295041"/>
            <a:ext cx="1286187" cy="11055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121896" y="152257"/>
            <a:ext cx="5139690" cy="1271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10"/>
              </a:lnSpc>
            </a:pP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UNECE – United </a:t>
            </a:r>
            <a:r>
              <a:rPr sz="1600" spc="15" dirty="0">
                <a:solidFill>
                  <a:srgbClr val="FFFFFF"/>
                </a:solidFill>
                <a:latin typeface="Calibri"/>
                <a:cs typeface="Calibri"/>
              </a:rPr>
              <a:t>Na&gt;ons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Economic Commission for</a:t>
            </a:r>
            <a:r>
              <a:rPr sz="1600" spc="-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Europe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ts val="167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UN/CEFACT – UN Centre for Trade </a:t>
            </a:r>
            <a:r>
              <a:rPr sz="1400" spc="5" dirty="0">
                <a:solidFill>
                  <a:srgbClr val="FFFFFF"/>
                </a:solidFill>
                <a:latin typeface="Calibri"/>
                <a:cs typeface="Calibri"/>
              </a:rPr>
              <a:t>Facilita&gt;on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1400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e-Business</a:t>
            </a:r>
            <a:endParaRPr sz="1400">
              <a:latin typeface="Calibri"/>
              <a:cs typeface="Calibri"/>
            </a:endParaRPr>
          </a:p>
          <a:p>
            <a:pPr marL="12700">
              <a:spcBef>
                <a:spcPts val="1095"/>
              </a:spcBef>
            </a:pPr>
            <a:r>
              <a:rPr sz="4400" spc="-30" dirty="0">
                <a:latin typeface="Arial"/>
                <a:cs typeface="Arial"/>
              </a:rPr>
              <a:t>UN/CEFACT</a:t>
            </a:r>
            <a:r>
              <a:rPr sz="4400" spc="-160" dirty="0">
                <a:latin typeface="Arial"/>
                <a:cs typeface="Arial"/>
              </a:rPr>
              <a:t> </a:t>
            </a:r>
            <a:r>
              <a:rPr sz="4400" dirty="0">
                <a:latin typeface="Arial"/>
                <a:cs typeface="Arial"/>
              </a:rPr>
              <a:t>Bureau</a:t>
            </a:r>
            <a:endParaRPr sz="4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24000" y="1392843"/>
            <a:ext cx="9144000" cy="5539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719455">
              <a:spcBef>
                <a:spcPts val="1195"/>
              </a:spcBef>
              <a:tabLst>
                <a:tab pos="8428355" algn="r"/>
              </a:tabLst>
            </a:pP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UN/CEFACT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26th Forum 2-6 November 2015,</a:t>
            </a:r>
            <a:r>
              <a:rPr sz="1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Marseille,</a:t>
            </a:r>
            <a:r>
              <a:rPr sz="14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France</a:t>
            </a:r>
            <a:r>
              <a:rPr baseline="11574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baseline="11574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baseline="11574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524000" y="1392843"/>
            <a:ext cx="9143998" cy="54651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0507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0"/>
            <a:ext cx="9143998" cy="22904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40484" y="295041"/>
            <a:ext cx="1286187" cy="11055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121897" y="152256"/>
            <a:ext cx="4850765" cy="471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10"/>
              </a:lnSpc>
            </a:pP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UNECE – United </a:t>
            </a:r>
            <a:r>
              <a:rPr sz="1600" spc="15" dirty="0">
                <a:solidFill>
                  <a:srgbClr val="FFFFFF"/>
                </a:solidFill>
                <a:latin typeface="Calibri"/>
                <a:cs typeface="Calibri"/>
              </a:rPr>
              <a:t>Na&gt;ons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Economic Commission for</a:t>
            </a:r>
            <a:r>
              <a:rPr sz="1600" spc="-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Europe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ts val="167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UN/CEFACT – UN Centre for Trade </a:t>
            </a:r>
            <a:r>
              <a:rPr sz="1400" spc="5" dirty="0">
                <a:solidFill>
                  <a:srgbClr val="FFFFFF"/>
                </a:solidFill>
                <a:latin typeface="Calibri"/>
                <a:cs typeface="Calibri"/>
              </a:rPr>
              <a:t>Facilita&gt;on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1400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e-Business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21896" y="746208"/>
            <a:ext cx="6704330" cy="67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4330065" algn="l"/>
                <a:tab pos="5603875" algn="l"/>
              </a:tabLst>
            </a:pPr>
            <a:r>
              <a:rPr sz="4400" dirty="0">
                <a:latin typeface="Arial"/>
                <a:cs typeface="Arial"/>
              </a:rPr>
              <a:t>Developmen</a:t>
            </a:r>
            <a:r>
              <a:rPr sz="4400" spc="-5" dirty="0">
                <a:latin typeface="Arial"/>
                <a:cs typeface="Arial"/>
              </a:rPr>
              <a:t>t</a:t>
            </a:r>
            <a:r>
              <a:rPr sz="4400" dirty="0">
                <a:latin typeface="Arial"/>
                <a:cs typeface="Arial"/>
              </a:rPr>
              <a:t>s</a:t>
            </a:r>
            <a:r>
              <a:rPr sz="4400" spc="-5" dirty="0">
                <a:latin typeface="Arial"/>
                <a:cs typeface="Arial"/>
              </a:rPr>
              <a:t> </a:t>
            </a:r>
            <a:r>
              <a:rPr sz="4400" dirty="0">
                <a:latin typeface="Arial"/>
                <a:cs typeface="Arial"/>
              </a:rPr>
              <a:t>in	agro	</a:t>
            </a:r>
            <a:r>
              <a:rPr sz="4400" spc="-5" dirty="0">
                <a:latin typeface="Arial"/>
                <a:cs typeface="Arial"/>
              </a:rPr>
              <a:t>f</a:t>
            </a:r>
            <a:r>
              <a:rPr sz="4400" dirty="0">
                <a:latin typeface="Arial"/>
                <a:cs typeface="Arial"/>
              </a:rPr>
              <a:t>ood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31389" y="2213795"/>
            <a:ext cx="6996430" cy="32316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indent="-228600"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Sustainability</a:t>
            </a:r>
          </a:p>
          <a:p>
            <a:pPr marL="241300" indent="-228600">
              <a:spcBef>
                <a:spcPts val="64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Calibri"/>
                <a:cs typeface="Calibri"/>
              </a:rPr>
              <a:t>Food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safety</a:t>
            </a:r>
          </a:p>
          <a:p>
            <a:pPr marL="241300" indent="-228600">
              <a:spcBef>
                <a:spcPts val="64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Calibri"/>
                <a:cs typeface="Calibri"/>
              </a:rPr>
              <a:t>Market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access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sz="2900" dirty="0">
              <a:latin typeface="Times New Roman"/>
              <a:cs typeface="Times New Roman"/>
            </a:endParaRPr>
          </a:p>
          <a:p>
            <a:pPr>
              <a:spcBef>
                <a:spcPts val="4"/>
              </a:spcBef>
              <a:buFont typeface="Arial"/>
              <a:buChar char="•"/>
            </a:pPr>
            <a:endParaRPr sz="3200" dirty="0">
              <a:latin typeface="Times New Roman"/>
              <a:cs typeface="Times New Roman"/>
            </a:endParaRPr>
          </a:p>
          <a:p>
            <a:pPr marL="5033645" marR="277495" lvl="1" indent="-285750" algn="r">
              <a:lnSpc>
                <a:spcPts val="3329"/>
              </a:lnSpc>
              <a:buFont typeface="Arial"/>
              <a:buChar char="•"/>
              <a:tabLst>
                <a:tab pos="285115" algn="l"/>
                <a:tab pos="5034280" algn="l"/>
              </a:tabLst>
            </a:pPr>
            <a:r>
              <a:rPr sz="2800" dirty="0">
                <a:latin typeface="Calibri"/>
                <a:cs typeface="Calibri"/>
              </a:rPr>
              <a:t>Traceability</a:t>
            </a:r>
          </a:p>
          <a:p>
            <a:pPr marL="5033645" marR="5080" lvl="1" indent="-285750" algn="r">
              <a:lnSpc>
                <a:spcPts val="3329"/>
              </a:lnSpc>
              <a:buFont typeface="Arial"/>
              <a:buChar char="•"/>
              <a:tabLst>
                <a:tab pos="285115" algn="l"/>
                <a:tab pos="5034280" algn="l"/>
              </a:tabLst>
            </a:pPr>
            <a:r>
              <a:rPr sz="2800" dirty="0">
                <a:latin typeface="Calibri"/>
                <a:cs typeface="Calibri"/>
              </a:rPr>
              <a:t>Transparency</a:t>
            </a:r>
          </a:p>
        </p:txBody>
      </p:sp>
      <p:sp>
        <p:nvSpPr>
          <p:cNvPr id="7" name="object 7"/>
          <p:cNvSpPr/>
          <p:nvPr/>
        </p:nvSpPr>
        <p:spPr>
          <a:xfrm>
            <a:off x="5322960" y="3467785"/>
            <a:ext cx="1003935" cy="1098550"/>
          </a:xfrm>
          <a:custGeom>
            <a:avLst/>
            <a:gdLst/>
            <a:ahLst/>
            <a:cxnLst/>
            <a:rect l="l" t="t" r="r" b="b"/>
            <a:pathLst>
              <a:path w="1003935" h="1098550">
                <a:moveTo>
                  <a:pt x="418336" y="0"/>
                </a:moveTo>
                <a:lnTo>
                  <a:pt x="0" y="536841"/>
                </a:lnTo>
                <a:lnTo>
                  <a:pt x="376086" y="829909"/>
                </a:lnTo>
                <a:lnTo>
                  <a:pt x="166917" y="1098329"/>
                </a:lnTo>
                <a:lnTo>
                  <a:pt x="961340" y="854556"/>
                </a:lnTo>
                <a:lnTo>
                  <a:pt x="989926" y="293067"/>
                </a:lnTo>
                <a:lnTo>
                  <a:pt x="794423" y="293067"/>
                </a:lnTo>
                <a:lnTo>
                  <a:pt x="418336" y="0"/>
                </a:lnTo>
                <a:close/>
              </a:path>
              <a:path w="1003935" h="1098550">
                <a:moveTo>
                  <a:pt x="1003592" y="24648"/>
                </a:moveTo>
                <a:lnTo>
                  <a:pt x="794423" y="293067"/>
                </a:lnTo>
                <a:lnTo>
                  <a:pt x="989926" y="293067"/>
                </a:lnTo>
                <a:lnTo>
                  <a:pt x="1003592" y="24648"/>
                </a:lnTo>
                <a:close/>
              </a:path>
            </a:pathLst>
          </a:custGeom>
          <a:solidFill>
            <a:srgbClr val="C8DF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22960" y="3467785"/>
            <a:ext cx="1003935" cy="1098550"/>
          </a:xfrm>
          <a:custGeom>
            <a:avLst/>
            <a:gdLst/>
            <a:ahLst/>
            <a:cxnLst/>
            <a:rect l="l" t="t" r="r" b="b"/>
            <a:pathLst>
              <a:path w="1003935" h="1098550">
                <a:moveTo>
                  <a:pt x="418337" y="0"/>
                </a:moveTo>
                <a:lnTo>
                  <a:pt x="794423" y="293067"/>
                </a:lnTo>
                <a:lnTo>
                  <a:pt x="1003592" y="24646"/>
                </a:lnTo>
                <a:lnTo>
                  <a:pt x="961341" y="854555"/>
                </a:lnTo>
                <a:lnTo>
                  <a:pt x="166918" y="1098328"/>
                </a:lnTo>
                <a:lnTo>
                  <a:pt x="376086" y="829908"/>
                </a:lnTo>
                <a:lnTo>
                  <a:pt x="0" y="536840"/>
                </a:lnTo>
                <a:lnTo>
                  <a:pt x="418337" y="0"/>
                </a:lnTo>
                <a:close/>
              </a:path>
            </a:pathLst>
          </a:custGeom>
          <a:ln w="12699">
            <a:solidFill>
              <a:srgbClr val="5185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497883" y="242055"/>
            <a:ext cx="122237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dirty="0">
                <a:latin typeface="Calibri"/>
                <a:cs typeface="Calibri"/>
              </a:rPr>
              <a:t>Sectoral</a:t>
            </a:r>
            <a:r>
              <a:rPr spc="-10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PDA</a:t>
            </a:r>
            <a:endParaRPr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31390" y="6472989"/>
            <a:ext cx="5071745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515"/>
              </a:lnSpc>
            </a:pP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UN/CEFACT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26th Forum 2-6 November 2015, Marseille,</a:t>
            </a:r>
            <a:r>
              <a:rPr sz="1400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France</a:t>
            </a:r>
            <a:endParaRPr sz="1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4302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0"/>
            <a:ext cx="9143998" cy="22904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40484" y="295041"/>
            <a:ext cx="1286187" cy="11055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121897" y="152256"/>
            <a:ext cx="4850765" cy="471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10"/>
              </a:lnSpc>
            </a:pP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UNECE – United </a:t>
            </a:r>
            <a:r>
              <a:rPr sz="1600" spc="15" dirty="0">
                <a:solidFill>
                  <a:srgbClr val="FFFFFF"/>
                </a:solidFill>
                <a:latin typeface="Calibri"/>
                <a:cs typeface="Calibri"/>
              </a:rPr>
              <a:t>Na&gt;ons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Economic Commission for</a:t>
            </a:r>
            <a:r>
              <a:rPr sz="1600" spc="-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Europe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ts val="167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UN/CEFACT – UN Centre for Trade </a:t>
            </a:r>
            <a:r>
              <a:rPr sz="1400" spc="5" dirty="0">
                <a:solidFill>
                  <a:srgbClr val="FFFFFF"/>
                </a:solidFill>
                <a:latin typeface="Calibri"/>
                <a:cs typeface="Calibri"/>
              </a:rPr>
              <a:t>Facilita&gt;on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1400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e-Business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4294967295"/>
          </p:nvPr>
        </p:nvSpPr>
        <p:spPr>
          <a:xfrm>
            <a:off x="9773105" y="6468302"/>
            <a:ext cx="205740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160">
              <a:lnSpc>
                <a:spcPts val="1310"/>
              </a:lnSpc>
            </a:pPr>
            <a:fld id="{81D60167-4931-47E6-BA6A-407CBD079E47}" type="slidenum">
              <a:rPr dirty="0">
                <a:solidFill>
                  <a:srgbClr val="000000"/>
                </a:solidFill>
                <a:latin typeface="Arial"/>
                <a:cs typeface="Arial"/>
              </a:rPr>
              <a:pPr marL="10160">
                <a:lnSpc>
                  <a:spcPts val="1310"/>
                </a:lnSpc>
              </a:pPr>
              <a:t>4</a:t>
            </a:fld>
            <a:endParaRPr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21897" y="700234"/>
            <a:ext cx="6015355" cy="436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800" dirty="0">
                <a:latin typeface="Arial"/>
                <a:cs typeface="Arial"/>
              </a:rPr>
              <a:t>Developments in the agri food</a:t>
            </a:r>
            <a:r>
              <a:rPr sz="2800" spc="-11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domain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59940" y="2140511"/>
            <a:ext cx="18383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indent="-228600">
              <a:buFont typeface="Arial"/>
              <a:buChar char="•"/>
              <a:tabLst>
                <a:tab pos="241300" algn="l"/>
              </a:tabLst>
            </a:pPr>
            <a:r>
              <a:rPr sz="1600" dirty="0">
                <a:latin typeface="Calibri"/>
                <a:cs typeface="Calibri"/>
              </a:rPr>
              <a:t>Standard messages</a:t>
            </a:r>
            <a:r>
              <a:rPr sz="1600" spc="-10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: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517140" y="2364030"/>
            <a:ext cx="3827779" cy="6210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indent="-228600">
              <a:buFont typeface="Arial"/>
              <a:buChar char="•"/>
              <a:tabLst>
                <a:tab pos="241300" algn="l"/>
              </a:tabLst>
            </a:pPr>
            <a:r>
              <a:rPr sz="1300" dirty="0">
                <a:latin typeface="Calibri"/>
                <a:cs typeface="Calibri"/>
              </a:rPr>
              <a:t>e-CERT  phyto and veterinarian sanitary</a:t>
            </a:r>
            <a:r>
              <a:rPr sz="1300" spc="-75" dirty="0">
                <a:latin typeface="Calibri"/>
                <a:cs typeface="Calibri"/>
              </a:rPr>
              <a:t> </a:t>
            </a:r>
            <a:r>
              <a:rPr sz="1300" spc="5" dirty="0">
                <a:latin typeface="Calibri"/>
                <a:cs typeface="Calibri"/>
              </a:rPr>
              <a:t>cer&gt;ﬁcate</a:t>
            </a:r>
            <a:endParaRPr sz="1300" dirty="0">
              <a:latin typeface="Calibri"/>
              <a:cs typeface="Calibri"/>
            </a:endParaRPr>
          </a:p>
          <a:p>
            <a:pPr marL="241300" indent="-228600">
              <a:spcBef>
                <a:spcPts val="40"/>
              </a:spcBef>
              <a:buFont typeface="Arial"/>
              <a:buChar char="•"/>
              <a:tabLst>
                <a:tab pos="241300" algn="l"/>
              </a:tabLst>
            </a:pPr>
            <a:r>
              <a:rPr sz="1300" dirty="0">
                <a:latin typeface="Calibri"/>
                <a:cs typeface="Calibri"/>
              </a:rPr>
              <a:t>e-Daplos, </a:t>
            </a:r>
            <a:r>
              <a:rPr sz="1300" spc="-5" dirty="0">
                <a:solidFill>
                  <a:srgbClr val="00B0F0"/>
                </a:solidFill>
                <a:latin typeface="Calibri"/>
                <a:cs typeface="Calibri"/>
              </a:rPr>
              <a:t>e-CROP</a:t>
            </a:r>
            <a:r>
              <a:rPr sz="1300" spc="-5" dirty="0">
                <a:latin typeface="Calibri"/>
                <a:cs typeface="Calibri"/>
              </a:rPr>
              <a:t>, </a:t>
            </a:r>
            <a:r>
              <a:rPr sz="1300" dirty="0">
                <a:latin typeface="Calibri"/>
                <a:cs typeface="Calibri"/>
              </a:rPr>
              <a:t>agro product </a:t>
            </a:r>
            <a:r>
              <a:rPr sz="1300" spc="5" dirty="0">
                <a:latin typeface="Calibri"/>
                <a:cs typeface="Calibri"/>
              </a:rPr>
              <a:t>informa&gt;on</a:t>
            </a:r>
            <a:r>
              <a:rPr sz="1300" spc="-4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message</a:t>
            </a:r>
          </a:p>
          <a:p>
            <a:pPr marL="241300" indent="-228600">
              <a:spcBef>
                <a:spcPts val="40"/>
              </a:spcBef>
              <a:buFont typeface="Arial"/>
              <a:buChar char="•"/>
              <a:tabLst>
                <a:tab pos="241300" algn="l"/>
              </a:tabLst>
            </a:pPr>
            <a:r>
              <a:rPr sz="1300" dirty="0">
                <a:latin typeface="Calibri"/>
                <a:cs typeface="Calibri"/>
              </a:rPr>
              <a:t>Animal </a:t>
            </a:r>
            <a:r>
              <a:rPr sz="1300" spc="10" dirty="0" smtClean="0">
                <a:latin typeface="Calibri"/>
                <a:cs typeface="Calibri"/>
              </a:rPr>
              <a:t>iden</a:t>
            </a:r>
            <a:r>
              <a:rPr lang="en-US" sz="1300" spc="10" dirty="0" smtClean="0">
                <a:latin typeface="Calibri"/>
                <a:cs typeface="Calibri"/>
              </a:rPr>
              <a:t>ti</a:t>
            </a:r>
            <a:r>
              <a:rPr sz="1300" spc="10" dirty="0" smtClean="0">
                <a:latin typeface="Calibri"/>
                <a:cs typeface="Calibri"/>
              </a:rPr>
              <a:t>ﬁca</a:t>
            </a:r>
            <a:r>
              <a:rPr lang="en-US" sz="1300" spc="10" dirty="0" smtClean="0">
                <a:latin typeface="Calibri"/>
                <a:cs typeface="Calibri"/>
              </a:rPr>
              <a:t>ti</a:t>
            </a:r>
            <a:r>
              <a:rPr sz="1300" spc="10" dirty="0" smtClean="0">
                <a:latin typeface="Calibri"/>
                <a:cs typeface="Calibri"/>
              </a:rPr>
              <a:t>on </a:t>
            </a:r>
            <a:r>
              <a:rPr sz="1300" dirty="0">
                <a:latin typeface="Calibri"/>
                <a:cs typeface="Calibri"/>
              </a:rPr>
              <a:t>and e-Animal</a:t>
            </a:r>
            <a:r>
              <a:rPr sz="1300" spc="-7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passport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546339" y="2358879"/>
            <a:ext cx="317500" cy="626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2600"/>
              </a:lnSpc>
            </a:pPr>
            <a:r>
              <a:rPr sz="1300" dirty="0">
                <a:latin typeface="Calibri"/>
                <a:cs typeface="Calibri"/>
              </a:rPr>
              <a:t>G2G  B2B  G2G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17140" y="2973630"/>
            <a:ext cx="3548379" cy="824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indent="-228600">
              <a:buFont typeface="Arial"/>
              <a:buChar char="•"/>
              <a:tabLst>
                <a:tab pos="241300" algn="l"/>
              </a:tabLst>
            </a:pPr>
            <a:r>
              <a:rPr sz="1300" dirty="0">
                <a:latin typeface="Calibri"/>
                <a:cs typeface="Calibri"/>
              </a:rPr>
              <a:t>Dispatch advice  (batch number,</a:t>
            </a:r>
            <a:r>
              <a:rPr sz="1300" spc="-70" dirty="0">
                <a:latin typeface="Calibri"/>
                <a:cs typeface="Calibri"/>
              </a:rPr>
              <a:t> </a:t>
            </a:r>
            <a:r>
              <a:rPr sz="1300" spc="10" dirty="0" smtClean="0">
                <a:latin typeface="Calibri"/>
                <a:cs typeface="Calibri"/>
              </a:rPr>
              <a:t>iden</a:t>
            </a:r>
            <a:r>
              <a:rPr lang="en-US" sz="1300" spc="10" dirty="0" smtClean="0">
                <a:latin typeface="Calibri"/>
                <a:cs typeface="Calibri"/>
              </a:rPr>
              <a:t>ti</a:t>
            </a:r>
            <a:r>
              <a:rPr sz="1300" spc="10" dirty="0" smtClean="0">
                <a:latin typeface="Calibri"/>
                <a:cs typeface="Calibri"/>
              </a:rPr>
              <a:t>ﬁca</a:t>
            </a:r>
            <a:r>
              <a:rPr lang="en-US" sz="1300" spc="10" dirty="0" smtClean="0">
                <a:latin typeface="Calibri"/>
                <a:cs typeface="Calibri"/>
              </a:rPr>
              <a:t>ti</a:t>
            </a:r>
            <a:r>
              <a:rPr sz="1300" spc="10" dirty="0" smtClean="0">
                <a:latin typeface="Calibri"/>
                <a:cs typeface="Calibri"/>
              </a:rPr>
              <a:t>on</a:t>
            </a:r>
            <a:r>
              <a:rPr sz="1300" spc="10" dirty="0">
                <a:latin typeface="Calibri"/>
                <a:cs typeface="Calibri"/>
              </a:rPr>
              <a:t>)</a:t>
            </a:r>
            <a:endParaRPr sz="1300" dirty="0">
              <a:latin typeface="Calibri"/>
              <a:cs typeface="Calibri"/>
            </a:endParaRPr>
          </a:p>
          <a:p>
            <a:pPr marL="241300" indent="-228600">
              <a:spcBef>
                <a:spcPts val="40"/>
              </a:spcBef>
              <a:buFont typeface="Arial"/>
              <a:buChar char="•"/>
              <a:tabLst>
                <a:tab pos="241300" algn="l"/>
              </a:tabLst>
            </a:pPr>
            <a:r>
              <a:rPr sz="1300" dirty="0">
                <a:latin typeface="Calibri"/>
                <a:cs typeface="Calibri"/>
              </a:rPr>
              <a:t>e-LAB  laboratory </a:t>
            </a:r>
            <a:r>
              <a:rPr sz="1300" spc="5" dirty="0">
                <a:latin typeface="Calibri"/>
                <a:cs typeface="Calibri"/>
              </a:rPr>
              <a:t>observa&gt;ons</a:t>
            </a:r>
            <a:r>
              <a:rPr sz="1300" spc="-8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report</a:t>
            </a:r>
          </a:p>
          <a:p>
            <a:pPr marL="241300" indent="-228600">
              <a:spcBef>
                <a:spcPts val="40"/>
              </a:spcBef>
              <a:buFont typeface="Arial"/>
              <a:buChar char="•"/>
              <a:tabLst>
                <a:tab pos="241300" algn="l"/>
              </a:tabLst>
            </a:pPr>
            <a:r>
              <a:rPr sz="1300" dirty="0">
                <a:latin typeface="Calibri"/>
                <a:cs typeface="Calibri"/>
              </a:rPr>
              <a:t>FLUX  Fishing monitoring and</a:t>
            </a:r>
            <a:r>
              <a:rPr sz="1300" spc="-65" dirty="0">
                <a:latin typeface="Calibri"/>
                <a:cs typeface="Calibri"/>
              </a:rPr>
              <a:t> </a:t>
            </a:r>
            <a:r>
              <a:rPr sz="1300" spc="5" dirty="0" smtClean="0">
                <a:latin typeface="Calibri"/>
                <a:cs typeface="Calibri"/>
              </a:rPr>
              <a:t>repor</a:t>
            </a:r>
            <a:r>
              <a:rPr lang="en-US" sz="1300" spc="5" dirty="0" smtClean="0">
                <a:latin typeface="Calibri"/>
                <a:cs typeface="Calibri"/>
              </a:rPr>
              <a:t>ti</a:t>
            </a:r>
            <a:r>
              <a:rPr sz="1300" spc="5" dirty="0" smtClean="0">
                <a:latin typeface="Calibri"/>
                <a:cs typeface="Calibri"/>
              </a:rPr>
              <a:t>ng</a:t>
            </a:r>
            <a:endParaRPr sz="1300" dirty="0">
              <a:latin typeface="Calibri"/>
              <a:cs typeface="Calibri"/>
            </a:endParaRPr>
          </a:p>
          <a:p>
            <a:pPr marL="241300" indent="-228600">
              <a:spcBef>
                <a:spcPts val="40"/>
              </a:spcBef>
              <a:buFont typeface="Arial"/>
              <a:buChar char="•"/>
              <a:tabLst>
                <a:tab pos="241300" algn="l"/>
              </a:tabLst>
            </a:pPr>
            <a:r>
              <a:rPr sz="1300" dirty="0">
                <a:latin typeface="Calibri"/>
                <a:cs typeface="Calibri"/>
              </a:rPr>
              <a:t>Track and Trace Animals  </a:t>
            </a:r>
            <a:r>
              <a:rPr sz="1300" spc="-5" dirty="0">
                <a:latin typeface="Calibri"/>
                <a:cs typeface="Calibri"/>
              </a:rPr>
              <a:t>(</a:t>
            </a:r>
            <a:r>
              <a:rPr sz="1300" spc="-5" dirty="0">
                <a:solidFill>
                  <a:srgbClr val="00B0F0"/>
                </a:solidFill>
                <a:latin typeface="Calibri"/>
                <a:cs typeface="Calibri"/>
              </a:rPr>
              <a:t>and </a:t>
            </a:r>
            <a:r>
              <a:rPr sz="1300" dirty="0">
                <a:solidFill>
                  <a:srgbClr val="00B0F0"/>
                </a:solidFill>
                <a:latin typeface="Calibri"/>
                <a:cs typeface="Calibri"/>
              </a:rPr>
              <a:t>Plant and</a:t>
            </a:r>
            <a:r>
              <a:rPr sz="1300" spc="-45" dirty="0">
                <a:solidFill>
                  <a:srgbClr val="00B0F0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00B0F0"/>
                </a:solidFill>
                <a:latin typeface="Calibri"/>
                <a:cs typeface="Calibri"/>
              </a:rPr>
              <a:t>Product</a:t>
            </a:r>
            <a:r>
              <a:rPr sz="1300" spc="-5" dirty="0">
                <a:latin typeface="Calibri"/>
                <a:cs typeface="Calibri"/>
              </a:rPr>
              <a:t>)</a:t>
            </a:r>
            <a:endParaRPr sz="13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46339" y="2973630"/>
            <a:ext cx="1016000" cy="824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300" dirty="0">
                <a:latin typeface="Calibri"/>
                <a:cs typeface="Calibri"/>
              </a:rPr>
              <a:t>B2B</a:t>
            </a:r>
            <a:endParaRPr sz="1300">
              <a:latin typeface="Calibri"/>
              <a:cs typeface="Calibri"/>
            </a:endParaRPr>
          </a:p>
          <a:p>
            <a:pPr marL="12700" marR="5080">
              <a:lnSpc>
                <a:spcPct val="102600"/>
              </a:lnSpc>
            </a:pPr>
            <a:r>
              <a:rPr sz="1300" dirty="0">
                <a:latin typeface="Calibri"/>
                <a:cs typeface="Calibri"/>
              </a:rPr>
              <a:t>B2B,</a:t>
            </a:r>
            <a:r>
              <a:rPr sz="1300" spc="-5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B2G,</a:t>
            </a:r>
            <a:r>
              <a:rPr sz="1300" spc="-5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G2G  G2G</a:t>
            </a:r>
            <a:endParaRPr sz="1300">
              <a:latin typeface="Calibri"/>
              <a:cs typeface="Calibri"/>
            </a:endParaRPr>
          </a:p>
          <a:p>
            <a:pPr marL="12700">
              <a:spcBef>
                <a:spcPts val="40"/>
              </a:spcBef>
            </a:pPr>
            <a:r>
              <a:rPr sz="1300" dirty="0">
                <a:latin typeface="Calibri"/>
                <a:cs typeface="Calibri"/>
              </a:rPr>
              <a:t>B2B, B2G,</a:t>
            </a:r>
            <a:r>
              <a:rPr sz="1300" spc="-10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G2G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xfrm>
            <a:off x="2059940" y="3847072"/>
            <a:ext cx="7713165" cy="2621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>
              <a:lnSpc>
                <a:spcPts val="1905"/>
              </a:lnSpc>
              <a:buFont typeface="Arial"/>
              <a:buChar char="•"/>
              <a:tabLst>
                <a:tab pos="241300" algn="l"/>
              </a:tabLst>
            </a:pPr>
            <a:r>
              <a:rPr sz="1600" dirty="0"/>
              <a:t>Coding</a:t>
            </a:r>
          </a:p>
          <a:p>
            <a:pPr marL="698500" lvl="1">
              <a:lnSpc>
                <a:spcPts val="1545"/>
              </a:lnSpc>
              <a:buFont typeface="Arial"/>
              <a:buChar char="•"/>
              <a:tabLst>
                <a:tab pos="698500" algn="l"/>
              </a:tabLst>
            </a:pPr>
            <a:r>
              <a:rPr sz="1300" dirty="0">
                <a:latin typeface="Calibri"/>
                <a:cs typeface="Calibri"/>
              </a:rPr>
              <a:t>Product  (EPC,  Codex</a:t>
            </a:r>
            <a:r>
              <a:rPr sz="1300" spc="-10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Alimentarius)</a:t>
            </a:r>
          </a:p>
          <a:p>
            <a:pPr marL="698500" lvl="1">
              <a:lnSpc>
                <a:spcPct val="100000"/>
              </a:lnSpc>
              <a:spcBef>
                <a:spcPts val="40"/>
              </a:spcBef>
              <a:buFont typeface="Arial"/>
              <a:buChar char="•"/>
              <a:tabLst>
                <a:tab pos="698500" algn="l"/>
              </a:tabLst>
            </a:pPr>
            <a:r>
              <a:rPr sz="1300" spc="10" dirty="0" smtClean="0">
                <a:latin typeface="Calibri"/>
                <a:cs typeface="Calibri"/>
              </a:rPr>
              <a:t>Loca</a:t>
            </a:r>
            <a:r>
              <a:rPr lang="en-US" sz="1300" spc="10" dirty="0" smtClean="0">
                <a:latin typeface="Calibri"/>
                <a:cs typeface="Calibri"/>
              </a:rPr>
              <a:t>ti</a:t>
            </a:r>
            <a:r>
              <a:rPr sz="1300" spc="10" dirty="0" smtClean="0">
                <a:latin typeface="Calibri"/>
                <a:cs typeface="Calibri"/>
              </a:rPr>
              <a:t>on </a:t>
            </a:r>
            <a:r>
              <a:rPr sz="1300" dirty="0">
                <a:latin typeface="Calibri"/>
                <a:cs typeface="Calibri"/>
              </a:rPr>
              <a:t>and Party </a:t>
            </a:r>
            <a:r>
              <a:rPr sz="1300" spc="10" dirty="0" smtClean="0">
                <a:latin typeface="Calibri"/>
                <a:cs typeface="Calibri"/>
              </a:rPr>
              <a:t>iden</a:t>
            </a:r>
            <a:r>
              <a:rPr lang="en-US" sz="1300" spc="10" dirty="0" smtClean="0">
                <a:latin typeface="Calibri"/>
                <a:cs typeface="Calibri"/>
              </a:rPr>
              <a:t>ti</a:t>
            </a:r>
            <a:r>
              <a:rPr sz="1300" spc="10" dirty="0" smtClean="0">
                <a:latin typeface="Calibri"/>
                <a:cs typeface="Calibri"/>
              </a:rPr>
              <a:t>ﬁca</a:t>
            </a:r>
            <a:r>
              <a:rPr lang="en-US" sz="1300" spc="10" dirty="0" smtClean="0">
                <a:latin typeface="Calibri"/>
                <a:cs typeface="Calibri"/>
              </a:rPr>
              <a:t>ti</a:t>
            </a:r>
            <a:r>
              <a:rPr sz="1300" spc="10" dirty="0" smtClean="0">
                <a:latin typeface="Calibri"/>
                <a:cs typeface="Calibri"/>
              </a:rPr>
              <a:t>on  </a:t>
            </a:r>
            <a:r>
              <a:rPr sz="1300" dirty="0">
                <a:latin typeface="Calibri"/>
                <a:cs typeface="Calibri"/>
              </a:rPr>
              <a:t>(GLN, Blue number,</a:t>
            </a:r>
            <a:r>
              <a:rPr sz="1300" spc="-8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)</a:t>
            </a:r>
          </a:p>
          <a:p>
            <a:pPr marL="241300">
              <a:lnSpc>
                <a:spcPts val="1905"/>
              </a:lnSpc>
              <a:spcBef>
                <a:spcPts val="450"/>
              </a:spcBef>
              <a:buFont typeface="Arial"/>
              <a:buChar char="•"/>
              <a:tabLst>
                <a:tab pos="241300" algn="l"/>
              </a:tabLst>
            </a:pPr>
            <a:r>
              <a:rPr sz="1600" spc="15" dirty="0" smtClean="0"/>
              <a:t>Cer</a:t>
            </a:r>
            <a:r>
              <a:rPr lang="en-US" sz="1600" spc="15" dirty="0" smtClean="0"/>
              <a:t>ti</a:t>
            </a:r>
            <a:r>
              <a:rPr sz="1600" spc="15" dirty="0" smtClean="0"/>
              <a:t>ﬁca</a:t>
            </a:r>
            <a:r>
              <a:rPr lang="en-US" sz="1600" spc="15" dirty="0" smtClean="0"/>
              <a:t>ti</a:t>
            </a:r>
            <a:r>
              <a:rPr sz="1600" spc="15" dirty="0" smtClean="0"/>
              <a:t>on</a:t>
            </a:r>
            <a:endParaRPr sz="1600" spc="15" dirty="0"/>
          </a:p>
          <a:p>
            <a:pPr marL="698500" lvl="1">
              <a:lnSpc>
                <a:spcPts val="1545"/>
              </a:lnSpc>
              <a:buFont typeface="Arial"/>
              <a:buChar char="•"/>
              <a:tabLst>
                <a:tab pos="698500" algn="l"/>
                <a:tab pos="3044825" algn="l"/>
              </a:tabLst>
            </a:pPr>
            <a:r>
              <a:rPr sz="1300" dirty="0">
                <a:latin typeface="Calibri"/>
                <a:cs typeface="Calibri"/>
              </a:rPr>
              <a:t>Authority, NGO, Private business	</a:t>
            </a:r>
            <a:r>
              <a:rPr sz="1300" spc="-5" dirty="0">
                <a:latin typeface="Calibri"/>
                <a:cs typeface="Calibri"/>
              </a:rPr>
              <a:t>(GlobalGap, </a:t>
            </a:r>
            <a:r>
              <a:rPr sz="1300" dirty="0">
                <a:latin typeface="Calibri"/>
                <a:cs typeface="Calibri"/>
              </a:rPr>
              <a:t>Organic , Sustainable, CITES, Standard Maps ITC …</a:t>
            </a:r>
            <a:r>
              <a:rPr sz="1300" spc="-4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)</a:t>
            </a:r>
          </a:p>
          <a:p>
            <a:pPr marL="241300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241300" algn="l"/>
              </a:tabLst>
            </a:pPr>
            <a:r>
              <a:rPr sz="1500" spc="5" dirty="0" smtClean="0"/>
              <a:t>Integra</a:t>
            </a:r>
            <a:r>
              <a:rPr lang="en-US" sz="1500" spc="5" dirty="0" smtClean="0"/>
              <a:t>ti</a:t>
            </a:r>
            <a:r>
              <a:rPr sz="1500" spc="5" dirty="0" smtClean="0"/>
              <a:t>on </a:t>
            </a:r>
            <a:r>
              <a:rPr sz="1500" dirty="0"/>
              <a:t>of</a:t>
            </a:r>
            <a:r>
              <a:rPr sz="1500" spc="-70" dirty="0"/>
              <a:t> </a:t>
            </a:r>
            <a:r>
              <a:rPr sz="1500" dirty="0"/>
              <a:t>domains</a:t>
            </a:r>
          </a:p>
          <a:p>
            <a:pPr marL="698500" lvl="1">
              <a:lnSpc>
                <a:spcPct val="100000"/>
              </a:lnSpc>
              <a:spcBef>
                <a:spcPts val="60"/>
              </a:spcBef>
              <a:buFont typeface="Arial"/>
              <a:buChar char="•"/>
              <a:tabLst>
                <a:tab pos="698500" algn="l"/>
              </a:tabLst>
            </a:pPr>
            <a:r>
              <a:rPr sz="1300" dirty="0">
                <a:latin typeface="Calibri"/>
                <a:cs typeface="Calibri"/>
              </a:rPr>
              <a:t>e-Invoicing (in ﬁsh,  </a:t>
            </a:r>
            <a:r>
              <a:rPr sz="1300" spc="30" dirty="0" err="1" smtClean="0">
                <a:latin typeface="Calibri"/>
                <a:cs typeface="Calibri"/>
              </a:rPr>
              <a:t>cut</a:t>
            </a:r>
            <a:r>
              <a:rPr lang="en-US" sz="1300" spc="30" dirty="0" err="1" smtClean="0">
                <a:latin typeface="Calibri"/>
                <a:cs typeface="Calibri"/>
              </a:rPr>
              <a:t>f</a:t>
            </a:r>
            <a:r>
              <a:rPr sz="1300" spc="30" dirty="0" err="1" smtClean="0">
                <a:latin typeface="Calibri"/>
                <a:cs typeface="Calibri"/>
              </a:rPr>
              <a:t>lowers</a:t>
            </a:r>
            <a:r>
              <a:rPr sz="1300" spc="30" dirty="0">
                <a:latin typeface="Calibri"/>
                <a:cs typeface="Calibri"/>
              </a:rPr>
              <a:t>, </a:t>
            </a:r>
            <a:r>
              <a:rPr sz="1300" dirty="0">
                <a:latin typeface="Calibri"/>
                <a:cs typeface="Calibri"/>
              </a:rPr>
              <a:t>fresh fruits and</a:t>
            </a:r>
            <a:r>
              <a:rPr sz="1300" spc="-10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vegetables)</a:t>
            </a:r>
          </a:p>
          <a:p>
            <a:pPr marL="698500" lvl="1">
              <a:lnSpc>
                <a:spcPct val="100000"/>
              </a:lnSpc>
              <a:spcBef>
                <a:spcPts val="40"/>
              </a:spcBef>
              <a:buFont typeface="Arial"/>
              <a:buChar char="•"/>
              <a:tabLst>
                <a:tab pos="698500" algn="l"/>
              </a:tabLst>
            </a:pPr>
            <a:r>
              <a:rPr sz="1300" dirty="0">
                <a:latin typeface="Calibri"/>
                <a:cs typeface="Calibri"/>
              </a:rPr>
              <a:t>Transport and </a:t>
            </a:r>
            <a:r>
              <a:rPr sz="1300" spc="10" dirty="0" smtClean="0">
                <a:latin typeface="Calibri"/>
                <a:cs typeface="Calibri"/>
              </a:rPr>
              <a:t>loca</a:t>
            </a:r>
            <a:r>
              <a:rPr lang="en-US" sz="1300" spc="10" dirty="0" smtClean="0">
                <a:latin typeface="Calibri"/>
                <a:cs typeface="Calibri"/>
              </a:rPr>
              <a:t>ti</a:t>
            </a:r>
            <a:r>
              <a:rPr sz="1300" spc="10" dirty="0" smtClean="0">
                <a:latin typeface="Calibri"/>
                <a:cs typeface="Calibri"/>
              </a:rPr>
              <a:t>on </a:t>
            </a:r>
            <a:r>
              <a:rPr sz="1300" dirty="0">
                <a:latin typeface="Calibri"/>
                <a:cs typeface="Calibri"/>
              </a:rPr>
              <a:t>(GN codes –</a:t>
            </a:r>
            <a:r>
              <a:rPr sz="1300" spc="-10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GS1)</a:t>
            </a:r>
          </a:p>
          <a:p>
            <a:pPr marL="698500" lvl="1">
              <a:lnSpc>
                <a:spcPct val="100000"/>
              </a:lnSpc>
              <a:spcBef>
                <a:spcPts val="40"/>
              </a:spcBef>
              <a:buFont typeface="Arial"/>
              <a:buChar char="•"/>
              <a:tabLst>
                <a:tab pos="698500" algn="l"/>
              </a:tabLst>
            </a:pPr>
            <a:r>
              <a:rPr sz="1300" dirty="0">
                <a:latin typeface="Calibri"/>
                <a:cs typeface="Calibri"/>
              </a:rPr>
              <a:t>CITES</a:t>
            </a:r>
            <a:r>
              <a:rPr sz="1300" spc="-10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e-permits</a:t>
            </a:r>
          </a:p>
          <a:p>
            <a:pPr marL="698500" lvl="1">
              <a:lnSpc>
                <a:spcPts val="1530"/>
              </a:lnSpc>
              <a:spcBef>
                <a:spcPts val="40"/>
              </a:spcBef>
              <a:buFont typeface="Arial"/>
              <a:buChar char="•"/>
              <a:tabLst>
                <a:tab pos="698500" algn="l"/>
              </a:tabLst>
            </a:pPr>
            <a:r>
              <a:rPr sz="1300" dirty="0">
                <a:latin typeface="Calibri"/>
                <a:cs typeface="Calibri"/>
              </a:rPr>
              <a:t>WCO datamodel III  and</a:t>
            </a:r>
            <a:r>
              <a:rPr sz="1300" spc="-10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IV</a:t>
            </a:r>
          </a:p>
          <a:p>
            <a:pPr marL="698500" lvl="1">
              <a:lnSpc>
                <a:spcPts val="1530"/>
              </a:lnSpc>
              <a:buFont typeface="Arial"/>
              <a:buChar char="•"/>
              <a:tabLst>
                <a:tab pos="698500" algn="l"/>
              </a:tabLst>
            </a:pPr>
            <a:r>
              <a:rPr sz="1300" spc="5" dirty="0" smtClean="0">
                <a:latin typeface="Calibri"/>
                <a:cs typeface="Calibri"/>
              </a:rPr>
              <a:t>Produc</a:t>
            </a:r>
            <a:r>
              <a:rPr lang="en-US" sz="1300" spc="5" dirty="0" smtClean="0">
                <a:latin typeface="Calibri"/>
                <a:cs typeface="Calibri"/>
              </a:rPr>
              <a:t>ti</a:t>
            </a:r>
            <a:r>
              <a:rPr sz="1300" spc="5" dirty="0" smtClean="0">
                <a:latin typeface="Calibri"/>
                <a:cs typeface="Calibri"/>
              </a:rPr>
              <a:t>on</a:t>
            </a:r>
            <a:r>
              <a:rPr sz="1300" spc="5" dirty="0">
                <a:latin typeface="Calibri"/>
                <a:cs typeface="Calibri"/>
              </a:rPr>
              <a:t>, </a:t>
            </a:r>
            <a:r>
              <a:rPr sz="1300" dirty="0">
                <a:latin typeface="Calibri"/>
                <a:cs typeface="Calibri"/>
              </a:rPr>
              <a:t>Trade and</a:t>
            </a:r>
            <a:r>
              <a:rPr sz="1300" spc="-8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Retail</a:t>
            </a:r>
          </a:p>
        </p:txBody>
      </p:sp>
    </p:spTree>
    <p:extLst>
      <p:ext uri="{BB962C8B-B14F-4D97-AF65-F5344CB8AC3E}">
        <p14:creationId xmlns:p14="http://schemas.microsoft.com/office/powerpoint/2010/main" val="2671033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61883" y="403412"/>
            <a:ext cx="8068235" cy="20210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" name="object 3"/>
          <p:cNvSpPr/>
          <p:nvPr/>
        </p:nvSpPr>
        <p:spPr>
          <a:xfrm>
            <a:off x="2160718" y="659579"/>
            <a:ext cx="1140982" cy="9836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" name="object 4"/>
          <p:cNvSpPr txBox="1"/>
          <p:nvPr/>
        </p:nvSpPr>
        <p:spPr>
          <a:xfrm>
            <a:off x="3472702" y="526676"/>
            <a:ext cx="4266640" cy="4073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solidFill>
                  <a:srgbClr val="FFFFFF"/>
                </a:solidFill>
                <a:latin typeface="Calibri"/>
                <a:cs typeface="Calibri"/>
              </a:rPr>
              <a:t>UNECE </a:t>
            </a:r>
            <a:r>
              <a:rPr sz="1412" dirty="0">
                <a:solidFill>
                  <a:srgbClr val="FFFFFF"/>
                </a:solidFill>
                <a:latin typeface="Calibri"/>
                <a:cs typeface="Calibri"/>
              </a:rPr>
              <a:t>– </a:t>
            </a:r>
            <a:r>
              <a:rPr sz="1412" spc="-9" dirty="0">
                <a:solidFill>
                  <a:srgbClr val="FFFFFF"/>
                </a:solidFill>
                <a:latin typeface="Calibri"/>
                <a:cs typeface="Calibri"/>
              </a:rPr>
              <a:t>United Nations Economic </a:t>
            </a:r>
            <a:r>
              <a:rPr sz="1412" spc="-4" dirty="0">
                <a:solidFill>
                  <a:srgbClr val="FFFFFF"/>
                </a:solidFill>
                <a:latin typeface="Calibri"/>
                <a:cs typeface="Calibri"/>
              </a:rPr>
              <a:t>Commission </a:t>
            </a:r>
            <a:r>
              <a:rPr sz="1412" spc="-13" dirty="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sz="1412" spc="7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12" spc="-9" dirty="0">
                <a:solidFill>
                  <a:srgbClr val="FFFFFF"/>
                </a:solidFill>
                <a:latin typeface="Calibri"/>
                <a:cs typeface="Calibri"/>
              </a:rPr>
              <a:t>Europe</a:t>
            </a:r>
            <a:endParaRPr sz="1412">
              <a:latin typeface="Calibri"/>
              <a:cs typeface="Calibri"/>
            </a:endParaRPr>
          </a:p>
          <a:p>
            <a:pPr marL="11206">
              <a:spcBef>
                <a:spcPts val="4"/>
              </a:spcBef>
            </a:pPr>
            <a:r>
              <a:rPr sz="1235" spc="-13" dirty="0">
                <a:solidFill>
                  <a:srgbClr val="FFFFFF"/>
                </a:solidFill>
                <a:latin typeface="Calibri"/>
                <a:cs typeface="Calibri"/>
              </a:rPr>
              <a:t>UN/CEFACT </a:t>
            </a:r>
            <a:r>
              <a:rPr sz="1235" spc="-4" dirty="0">
                <a:solidFill>
                  <a:srgbClr val="FFFFFF"/>
                </a:solidFill>
                <a:latin typeface="Calibri"/>
                <a:cs typeface="Calibri"/>
              </a:rPr>
              <a:t>– UN </a:t>
            </a:r>
            <a:r>
              <a:rPr sz="1235" spc="-9" dirty="0">
                <a:solidFill>
                  <a:srgbClr val="FFFFFF"/>
                </a:solidFill>
                <a:latin typeface="Calibri"/>
                <a:cs typeface="Calibri"/>
              </a:rPr>
              <a:t>Centre </a:t>
            </a:r>
            <a:r>
              <a:rPr sz="1235" spc="-13" dirty="0">
                <a:solidFill>
                  <a:srgbClr val="FFFFFF"/>
                </a:solidFill>
                <a:latin typeface="Calibri"/>
                <a:cs typeface="Calibri"/>
              </a:rPr>
              <a:t>for </a:t>
            </a:r>
            <a:r>
              <a:rPr sz="1235" spc="-26" dirty="0">
                <a:solidFill>
                  <a:srgbClr val="FFFFFF"/>
                </a:solidFill>
                <a:latin typeface="Calibri"/>
                <a:cs typeface="Calibri"/>
              </a:rPr>
              <a:t>Trade </a:t>
            </a:r>
            <a:r>
              <a:rPr sz="1235" spc="-9" dirty="0">
                <a:solidFill>
                  <a:srgbClr val="FFFFFF"/>
                </a:solidFill>
                <a:latin typeface="Calibri"/>
                <a:cs typeface="Calibri"/>
              </a:rPr>
              <a:t>Facilitation </a:t>
            </a:r>
            <a:r>
              <a:rPr sz="1235" spc="-4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1235" spc="15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35" spc="-4" dirty="0">
                <a:solidFill>
                  <a:srgbClr val="FFFFFF"/>
                </a:solidFill>
                <a:latin typeface="Calibri"/>
                <a:cs typeface="Calibri"/>
              </a:rPr>
              <a:t>e‐Business</a:t>
            </a:r>
            <a:endParaRPr sz="1235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5221941" y="5602916"/>
            <a:ext cx="3630706" cy="33342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206">
              <a:lnSpc>
                <a:spcPts val="1262"/>
              </a:lnSpc>
            </a:pPr>
            <a:r>
              <a:rPr spc="-13" dirty="0"/>
              <a:t>UN/CEFACT </a:t>
            </a:r>
            <a:r>
              <a:rPr spc="-4" dirty="0"/>
              <a:t>26th </a:t>
            </a:r>
            <a:r>
              <a:rPr spc="-9" dirty="0"/>
              <a:t>Forum </a:t>
            </a:r>
            <a:r>
              <a:rPr spc="-4" dirty="0"/>
              <a:t>2</a:t>
            </a:r>
            <a:r>
              <a:rPr spc="-4" dirty="0">
                <a:latin typeface="Calibri Light"/>
                <a:cs typeface="Calibri Light"/>
              </a:rPr>
              <a:t>‐</a:t>
            </a:r>
            <a:r>
              <a:rPr spc="-4" dirty="0"/>
              <a:t>6 </a:t>
            </a:r>
            <a:r>
              <a:rPr spc="-9" dirty="0"/>
              <a:t>November </a:t>
            </a:r>
            <a:r>
              <a:rPr spc="-4" dirty="0"/>
              <a:t>2015, </a:t>
            </a:r>
            <a:r>
              <a:rPr spc="-9" dirty="0"/>
              <a:t>Marseille,</a:t>
            </a:r>
            <a:r>
              <a:rPr spc="79" dirty="0"/>
              <a:t> </a:t>
            </a:r>
            <a:r>
              <a:rPr spc="-9" dirty="0"/>
              <a:t>France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9256059" y="5699096"/>
            <a:ext cx="2420471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2413">
              <a:lnSpc>
                <a:spcPts val="1094"/>
              </a:lnSpc>
            </a:pPr>
            <a:fld id="{81D60167-4931-47E6-BA6A-407CBD079E47}" type="slidenum">
              <a:rPr dirty="0"/>
              <a:pPr marL="22413">
                <a:lnSpc>
                  <a:spcPts val="1094"/>
                </a:lnSpc>
              </a:pPr>
              <a:t>5</a:t>
            </a:fld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2810996" y="1643230"/>
            <a:ext cx="6570008" cy="388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96780"/>
            <a:r>
              <a:rPr sz="3883" spc="-13" dirty="0">
                <a:latin typeface="Calibri Light"/>
                <a:cs typeface="Calibri Light"/>
              </a:rPr>
              <a:t>Results </a:t>
            </a:r>
            <a:r>
              <a:rPr sz="3883" spc="-4" dirty="0">
                <a:latin typeface="Calibri Light"/>
                <a:cs typeface="Calibri Light"/>
              </a:rPr>
              <a:t>of the</a:t>
            </a:r>
            <a:r>
              <a:rPr sz="3883" spc="-22" dirty="0">
                <a:latin typeface="Calibri Light"/>
                <a:cs typeface="Calibri Light"/>
              </a:rPr>
              <a:t> </a:t>
            </a:r>
            <a:r>
              <a:rPr sz="3883" spc="-18" dirty="0">
                <a:latin typeface="Calibri Light"/>
                <a:cs typeface="Calibri Light"/>
              </a:rPr>
              <a:t>week</a:t>
            </a:r>
            <a:endParaRPr sz="3883" dirty="0">
              <a:latin typeface="Calibri Light"/>
              <a:cs typeface="Calibri Light"/>
            </a:endParaRPr>
          </a:p>
          <a:p>
            <a:pPr marL="212923" marR="4483" indent="-201717">
              <a:lnSpc>
                <a:spcPct val="70000"/>
              </a:lnSpc>
              <a:spcBef>
                <a:spcPts val="2519"/>
              </a:spcBef>
              <a:buFont typeface="Arial"/>
              <a:buChar char="•"/>
              <a:tabLst>
                <a:tab pos="213483" algn="l"/>
              </a:tabLst>
            </a:pPr>
            <a:r>
              <a:rPr spc="-9" dirty="0">
                <a:latin typeface="Calibri"/>
                <a:cs typeface="Calibri"/>
              </a:rPr>
              <a:t>Handbook </a:t>
            </a:r>
            <a:r>
              <a:rPr spc="-4" dirty="0">
                <a:latin typeface="Calibri"/>
                <a:cs typeface="Calibri"/>
              </a:rPr>
              <a:t>agriculture, </a:t>
            </a:r>
            <a:r>
              <a:rPr spc="-9" dirty="0">
                <a:latin typeface="Calibri"/>
                <a:cs typeface="Calibri"/>
              </a:rPr>
              <a:t>implementation </a:t>
            </a:r>
            <a:r>
              <a:rPr spc="-4" dirty="0">
                <a:latin typeface="Calibri"/>
                <a:cs typeface="Calibri"/>
              </a:rPr>
              <a:t>of </a:t>
            </a:r>
            <a:r>
              <a:rPr spc="-18" dirty="0">
                <a:latin typeface="Calibri"/>
                <a:cs typeface="Calibri"/>
              </a:rPr>
              <a:t>UN/CEFACT  </a:t>
            </a:r>
            <a:r>
              <a:rPr spc="-9" dirty="0">
                <a:latin typeface="Calibri"/>
                <a:cs typeface="Calibri"/>
              </a:rPr>
              <a:t>messages, discussion </a:t>
            </a:r>
            <a:r>
              <a:rPr spc="-4" dirty="0">
                <a:latin typeface="Calibri"/>
                <a:cs typeface="Calibri"/>
              </a:rPr>
              <a:t>and</a:t>
            </a:r>
            <a:r>
              <a:rPr spc="18" dirty="0">
                <a:latin typeface="Calibri"/>
                <a:cs typeface="Calibri"/>
              </a:rPr>
              <a:t> </a:t>
            </a:r>
            <a:r>
              <a:rPr spc="-13" dirty="0">
                <a:latin typeface="Calibri"/>
                <a:cs typeface="Calibri"/>
              </a:rPr>
              <a:t>approval</a:t>
            </a:r>
            <a:endParaRPr dirty="0">
              <a:latin typeface="Calibri"/>
              <a:cs typeface="Calibri"/>
            </a:endParaRPr>
          </a:p>
          <a:p>
            <a:pPr marL="212923">
              <a:lnSpc>
                <a:spcPts val="1928"/>
              </a:lnSpc>
            </a:pPr>
            <a:r>
              <a:rPr spc="-9" dirty="0">
                <a:latin typeface="Calibri"/>
                <a:cs typeface="Calibri"/>
              </a:rPr>
              <a:t>(UNECE </a:t>
            </a:r>
            <a:r>
              <a:rPr spc="-4" dirty="0">
                <a:latin typeface="Calibri"/>
                <a:cs typeface="Calibri"/>
              </a:rPr>
              <a:t>and </a:t>
            </a:r>
            <a:r>
              <a:rPr spc="-9" dirty="0">
                <a:latin typeface="Calibri"/>
                <a:cs typeface="Calibri"/>
              </a:rPr>
              <a:t>ESCAP</a:t>
            </a:r>
            <a:r>
              <a:rPr spc="-13" dirty="0">
                <a:latin typeface="Calibri"/>
                <a:cs typeface="Calibri"/>
              </a:rPr>
              <a:t> cooperation)</a:t>
            </a:r>
            <a:endParaRPr dirty="0">
              <a:latin typeface="Calibri"/>
              <a:cs typeface="Calibri"/>
            </a:endParaRPr>
          </a:p>
          <a:p>
            <a:pPr marL="212923" indent="-201717">
              <a:lnSpc>
                <a:spcPts val="2338"/>
              </a:lnSpc>
              <a:spcBef>
                <a:spcPts val="57"/>
              </a:spcBef>
              <a:buFont typeface="Arial"/>
              <a:buChar char="•"/>
              <a:tabLst>
                <a:tab pos="213483" algn="l"/>
              </a:tabLst>
            </a:pPr>
            <a:r>
              <a:rPr spc="-9" dirty="0">
                <a:latin typeface="Calibri"/>
                <a:cs typeface="Calibri"/>
              </a:rPr>
              <a:t>Sustainable</a:t>
            </a:r>
            <a:r>
              <a:rPr spc="-53" dirty="0">
                <a:latin typeface="Calibri"/>
                <a:cs typeface="Calibri"/>
              </a:rPr>
              <a:t> </a:t>
            </a:r>
            <a:r>
              <a:rPr spc="-4" dirty="0">
                <a:latin typeface="Calibri"/>
                <a:cs typeface="Calibri"/>
              </a:rPr>
              <a:t>agriculture</a:t>
            </a:r>
            <a:endParaRPr dirty="0">
              <a:latin typeface="Calibri"/>
              <a:cs typeface="Calibri"/>
            </a:endParaRPr>
          </a:p>
          <a:p>
            <a:pPr marL="212923" marR="48747" indent="-560">
              <a:lnSpc>
                <a:spcPct val="70000"/>
              </a:lnSpc>
              <a:spcBef>
                <a:spcPts val="410"/>
              </a:spcBef>
            </a:pPr>
            <a:r>
              <a:rPr spc="-4" dirty="0">
                <a:latin typeface="Calibri"/>
                <a:cs typeface="Calibri"/>
              </a:rPr>
              <a:t>use of Blue Number </a:t>
            </a:r>
            <a:r>
              <a:rPr spc="-22" dirty="0">
                <a:latin typeface="Calibri"/>
                <a:cs typeface="Calibri"/>
              </a:rPr>
              <a:t>for </a:t>
            </a:r>
            <a:r>
              <a:rPr spc="-9" dirty="0">
                <a:latin typeface="Calibri"/>
                <a:cs typeface="Calibri"/>
              </a:rPr>
              <a:t>identification </a:t>
            </a:r>
            <a:r>
              <a:rPr spc="-4" dirty="0">
                <a:latin typeface="Calibri"/>
                <a:cs typeface="Calibri"/>
              </a:rPr>
              <a:t>of </a:t>
            </a:r>
            <a:r>
              <a:rPr spc="-40" dirty="0">
                <a:latin typeface="Calibri"/>
                <a:cs typeface="Calibri"/>
              </a:rPr>
              <a:t>farmer, </a:t>
            </a:r>
            <a:r>
              <a:rPr spc="-13" dirty="0">
                <a:latin typeface="Calibri"/>
                <a:cs typeface="Calibri"/>
              </a:rPr>
              <a:t>farm,  </a:t>
            </a:r>
            <a:r>
              <a:rPr spc="-9" dirty="0">
                <a:latin typeface="Calibri"/>
                <a:cs typeface="Calibri"/>
              </a:rPr>
              <a:t>location </a:t>
            </a:r>
            <a:r>
              <a:rPr spc="-4" dirty="0">
                <a:latin typeface="Calibri"/>
                <a:cs typeface="Calibri"/>
              </a:rPr>
              <a:t>and the </a:t>
            </a:r>
            <a:r>
              <a:rPr spc="-9" dirty="0">
                <a:latin typeface="Calibri"/>
                <a:cs typeface="Calibri"/>
              </a:rPr>
              <a:t>application </a:t>
            </a:r>
            <a:r>
              <a:rPr spc="-4" dirty="0">
                <a:latin typeface="Calibri"/>
                <a:cs typeface="Calibri"/>
              </a:rPr>
              <a:t>of</a:t>
            </a:r>
            <a:r>
              <a:rPr spc="35" dirty="0">
                <a:latin typeface="Calibri"/>
                <a:cs typeface="Calibri"/>
              </a:rPr>
              <a:t> </a:t>
            </a:r>
            <a:r>
              <a:rPr spc="-22" dirty="0">
                <a:latin typeface="Calibri"/>
                <a:cs typeface="Calibri"/>
              </a:rPr>
              <a:t>ITC</a:t>
            </a:r>
            <a:endParaRPr dirty="0">
              <a:latin typeface="Calibri"/>
              <a:cs typeface="Calibri"/>
            </a:endParaRPr>
          </a:p>
          <a:p>
            <a:pPr marL="212923" indent="-201717">
              <a:lnSpc>
                <a:spcPts val="2338"/>
              </a:lnSpc>
              <a:spcBef>
                <a:spcPts val="53"/>
              </a:spcBef>
              <a:buFont typeface="Arial"/>
              <a:buChar char="•"/>
              <a:tabLst>
                <a:tab pos="213483" algn="l"/>
              </a:tabLst>
            </a:pPr>
            <a:r>
              <a:rPr spc="-9" dirty="0">
                <a:latin typeface="Calibri"/>
                <a:cs typeface="Calibri"/>
              </a:rPr>
              <a:t>eCROP</a:t>
            </a:r>
            <a:endParaRPr dirty="0">
              <a:latin typeface="Calibri"/>
              <a:cs typeface="Calibri"/>
            </a:endParaRPr>
          </a:p>
          <a:p>
            <a:pPr marL="212923">
              <a:lnSpc>
                <a:spcPts val="1928"/>
              </a:lnSpc>
            </a:pPr>
            <a:r>
              <a:rPr spc="-13" dirty="0">
                <a:latin typeface="Calibri"/>
                <a:cs typeface="Calibri"/>
              </a:rPr>
              <a:t>extended </a:t>
            </a:r>
            <a:r>
              <a:rPr spc="-4" dirty="0">
                <a:latin typeface="Calibri"/>
                <a:cs typeface="Calibri"/>
              </a:rPr>
              <a:t>the </a:t>
            </a:r>
            <a:r>
              <a:rPr spc="-9" dirty="0">
                <a:latin typeface="Calibri"/>
                <a:cs typeface="Calibri"/>
              </a:rPr>
              <a:t>scope </a:t>
            </a:r>
            <a:r>
              <a:rPr spc="-4" dirty="0">
                <a:latin typeface="Calibri"/>
                <a:cs typeface="Calibri"/>
              </a:rPr>
              <a:t>with</a:t>
            </a:r>
            <a:r>
              <a:rPr spc="-13" dirty="0">
                <a:latin typeface="Calibri"/>
                <a:cs typeface="Calibri"/>
              </a:rPr>
              <a:t> </a:t>
            </a:r>
            <a:r>
              <a:rPr spc="-4" dirty="0">
                <a:latin typeface="Calibri"/>
                <a:cs typeface="Calibri"/>
              </a:rPr>
              <a:t>aquaculture</a:t>
            </a:r>
            <a:endParaRPr dirty="0">
              <a:latin typeface="Calibri"/>
              <a:cs typeface="Calibri"/>
            </a:endParaRPr>
          </a:p>
          <a:p>
            <a:pPr marL="212363" marR="494766">
              <a:lnSpc>
                <a:spcPct val="70000"/>
              </a:lnSpc>
              <a:spcBef>
                <a:spcPts val="410"/>
              </a:spcBef>
            </a:pPr>
            <a:r>
              <a:rPr spc="-9" dirty="0">
                <a:latin typeface="Calibri"/>
                <a:cs typeface="Calibri"/>
              </a:rPr>
              <a:t>discussed </a:t>
            </a:r>
            <a:r>
              <a:rPr spc="-13" dirty="0">
                <a:latin typeface="Calibri"/>
                <a:cs typeface="Calibri"/>
              </a:rPr>
              <a:t>BRS version </a:t>
            </a:r>
            <a:r>
              <a:rPr spc="-4" dirty="0">
                <a:latin typeface="Calibri"/>
                <a:cs typeface="Calibri"/>
              </a:rPr>
              <a:t>0.1 (use </a:t>
            </a:r>
            <a:r>
              <a:rPr spc="-9" dirty="0">
                <a:latin typeface="Calibri"/>
                <a:cs typeface="Calibri"/>
              </a:rPr>
              <a:t>cases </a:t>
            </a:r>
            <a:r>
              <a:rPr spc="-4" dirty="0">
                <a:latin typeface="Calibri"/>
                <a:cs typeface="Calibri"/>
              </a:rPr>
              <a:t>and </a:t>
            </a:r>
            <a:r>
              <a:rPr spc="-9" dirty="0">
                <a:latin typeface="Calibri"/>
                <a:cs typeface="Calibri"/>
              </a:rPr>
              <a:t>business  entities)</a:t>
            </a:r>
            <a:endParaRPr dirty="0">
              <a:latin typeface="Calibri"/>
              <a:cs typeface="Calibri"/>
            </a:endParaRPr>
          </a:p>
          <a:p>
            <a:pPr marL="212363" indent="-201156">
              <a:lnSpc>
                <a:spcPts val="2338"/>
              </a:lnSpc>
              <a:spcBef>
                <a:spcPts val="57"/>
              </a:spcBef>
              <a:buFont typeface="Arial"/>
              <a:buChar char="•"/>
              <a:tabLst>
                <a:tab pos="212923" algn="l"/>
              </a:tabLst>
            </a:pPr>
            <a:r>
              <a:rPr spc="-18" dirty="0">
                <a:latin typeface="Calibri"/>
                <a:cs typeface="Calibri"/>
              </a:rPr>
              <a:t>FLUX</a:t>
            </a:r>
            <a:endParaRPr dirty="0">
              <a:latin typeface="Calibri"/>
              <a:cs typeface="Calibri"/>
            </a:endParaRPr>
          </a:p>
          <a:p>
            <a:pPr marL="212363" marR="510455">
              <a:lnSpc>
                <a:spcPct val="70000"/>
              </a:lnSpc>
              <a:spcBef>
                <a:spcPts val="410"/>
              </a:spcBef>
            </a:pPr>
            <a:r>
              <a:rPr spc="-9" dirty="0">
                <a:latin typeface="Calibri"/>
                <a:cs typeface="Calibri"/>
              </a:rPr>
              <a:t>discussed </a:t>
            </a:r>
            <a:r>
              <a:rPr spc="-13" dirty="0">
                <a:latin typeface="Calibri"/>
                <a:cs typeface="Calibri"/>
              </a:rPr>
              <a:t>implementation </a:t>
            </a:r>
            <a:r>
              <a:rPr spc="-4" dirty="0">
                <a:latin typeface="Calibri"/>
                <a:cs typeface="Calibri"/>
              </a:rPr>
              <a:t>issues and </a:t>
            </a:r>
            <a:r>
              <a:rPr spc="-18" dirty="0">
                <a:latin typeface="Calibri"/>
                <a:cs typeface="Calibri"/>
              </a:rPr>
              <a:t>data </a:t>
            </a:r>
            <a:r>
              <a:rPr spc="-9" dirty="0">
                <a:latin typeface="Calibri"/>
                <a:cs typeface="Calibri"/>
              </a:rPr>
              <a:t>quality  </a:t>
            </a:r>
            <a:r>
              <a:rPr spc="-4" dirty="0">
                <a:latin typeface="Calibri"/>
                <a:cs typeface="Calibri"/>
              </a:rPr>
              <a:t>(QA and</a:t>
            </a:r>
            <a:r>
              <a:rPr spc="-66" dirty="0">
                <a:latin typeface="Calibri"/>
                <a:cs typeface="Calibri"/>
              </a:rPr>
              <a:t> </a:t>
            </a:r>
            <a:r>
              <a:rPr spc="-9" dirty="0">
                <a:latin typeface="Calibri"/>
                <a:cs typeface="Calibri"/>
              </a:rPr>
              <a:t>QC)</a:t>
            </a:r>
            <a:endParaRPr dirty="0">
              <a:latin typeface="Calibri"/>
              <a:cs typeface="Calibri"/>
            </a:endParaRPr>
          </a:p>
          <a:p>
            <a:pPr marL="212363">
              <a:lnSpc>
                <a:spcPts val="1928"/>
              </a:lnSpc>
            </a:pPr>
            <a:r>
              <a:rPr spc="-4" dirty="0">
                <a:latin typeface="Calibri"/>
                <a:cs typeface="Calibri"/>
              </a:rPr>
              <a:t>3 </a:t>
            </a:r>
            <a:r>
              <a:rPr spc="-13" dirty="0">
                <a:latin typeface="Calibri"/>
                <a:cs typeface="Calibri"/>
              </a:rPr>
              <a:t>presentations</a:t>
            </a:r>
            <a:r>
              <a:rPr spc="-35" dirty="0">
                <a:latin typeface="Calibri"/>
                <a:cs typeface="Calibri"/>
              </a:rPr>
              <a:t> </a:t>
            </a:r>
            <a:r>
              <a:rPr spc="-13" dirty="0">
                <a:latin typeface="Calibri"/>
                <a:cs typeface="Calibri"/>
              </a:rPr>
              <a:t>available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17679" y="579344"/>
            <a:ext cx="1188384" cy="271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765" spc="-9" dirty="0">
                <a:latin typeface="Calibri"/>
                <a:cs typeface="Calibri"/>
              </a:rPr>
              <a:t>Sectoral</a:t>
            </a:r>
            <a:r>
              <a:rPr sz="1765" spc="-53" dirty="0">
                <a:latin typeface="Calibri"/>
                <a:cs typeface="Calibri"/>
              </a:rPr>
              <a:t> </a:t>
            </a:r>
            <a:r>
              <a:rPr sz="1765" spc="-13" dirty="0">
                <a:latin typeface="Calibri"/>
                <a:cs typeface="Calibri"/>
              </a:rPr>
              <a:t>PDA</a:t>
            </a:r>
            <a:endParaRPr sz="1765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076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61883" y="403412"/>
            <a:ext cx="8068235" cy="20210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" name="object 3"/>
          <p:cNvSpPr/>
          <p:nvPr/>
        </p:nvSpPr>
        <p:spPr>
          <a:xfrm>
            <a:off x="2160718" y="659579"/>
            <a:ext cx="1140982" cy="9836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" name="object 4"/>
          <p:cNvSpPr txBox="1"/>
          <p:nvPr/>
        </p:nvSpPr>
        <p:spPr>
          <a:xfrm>
            <a:off x="3472702" y="526676"/>
            <a:ext cx="4266640" cy="4073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solidFill>
                  <a:srgbClr val="FFFFFF"/>
                </a:solidFill>
                <a:latin typeface="Calibri"/>
                <a:cs typeface="Calibri"/>
              </a:rPr>
              <a:t>UNECE </a:t>
            </a:r>
            <a:r>
              <a:rPr sz="1412" dirty="0">
                <a:solidFill>
                  <a:srgbClr val="FFFFFF"/>
                </a:solidFill>
                <a:latin typeface="Calibri"/>
                <a:cs typeface="Calibri"/>
              </a:rPr>
              <a:t>– </a:t>
            </a:r>
            <a:r>
              <a:rPr sz="1412" spc="-9" dirty="0">
                <a:solidFill>
                  <a:srgbClr val="FFFFFF"/>
                </a:solidFill>
                <a:latin typeface="Calibri"/>
                <a:cs typeface="Calibri"/>
              </a:rPr>
              <a:t>United Nations Economic </a:t>
            </a:r>
            <a:r>
              <a:rPr sz="1412" spc="-4" dirty="0">
                <a:solidFill>
                  <a:srgbClr val="FFFFFF"/>
                </a:solidFill>
                <a:latin typeface="Calibri"/>
                <a:cs typeface="Calibri"/>
              </a:rPr>
              <a:t>Commission </a:t>
            </a:r>
            <a:r>
              <a:rPr sz="1412" spc="-13" dirty="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sz="1412" spc="7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12" spc="-9" dirty="0">
                <a:solidFill>
                  <a:srgbClr val="FFFFFF"/>
                </a:solidFill>
                <a:latin typeface="Calibri"/>
                <a:cs typeface="Calibri"/>
              </a:rPr>
              <a:t>Europe</a:t>
            </a:r>
            <a:endParaRPr sz="1412">
              <a:latin typeface="Calibri"/>
              <a:cs typeface="Calibri"/>
            </a:endParaRPr>
          </a:p>
          <a:p>
            <a:pPr marL="11206">
              <a:spcBef>
                <a:spcPts val="4"/>
              </a:spcBef>
            </a:pPr>
            <a:r>
              <a:rPr sz="1235" spc="-13" dirty="0">
                <a:solidFill>
                  <a:srgbClr val="FFFFFF"/>
                </a:solidFill>
                <a:latin typeface="Calibri"/>
                <a:cs typeface="Calibri"/>
              </a:rPr>
              <a:t>UN/CEFACT </a:t>
            </a:r>
            <a:r>
              <a:rPr sz="1235" spc="-4" dirty="0">
                <a:solidFill>
                  <a:srgbClr val="FFFFFF"/>
                </a:solidFill>
                <a:latin typeface="Calibri"/>
                <a:cs typeface="Calibri"/>
              </a:rPr>
              <a:t>– UN </a:t>
            </a:r>
            <a:r>
              <a:rPr sz="1235" spc="-9" dirty="0">
                <a:solidFill>
                  <a:srgbClr val="FFFFFF"/>
                </a:solidFill>
                <a:latin typeface="Calibri"/>
                <a:cs typeface="Calibri"/>
              </a:rPr>
              <a:t>Centre </a:t>
            </a:r>
            <a:r>
              <a:rPr sz="1235" spc="-13" dirty="0">
                <a:solidFill>
                  <a:srgbClr val="FFFFFF"/>
                </a:solidFill>
                <a:latin typeface="Calibri"/>
                <a:cs typeface="Calibri"/>
              </a:rPr>
              <a:t>for </a:t>
            </a:r>
            <a:r>
              <a:rPr sz="1235" spc="-26" dirty="0">
                <a:solidFill>
                  <a:srgbClr val="FFFFFF"/>
                </a:solidFill>
                <a:latin typeface="Calibri"/>
                <a:cs typeface="Calibri"/>
              </a:rPr>
              <a:t>Trade </a:t>
            </a:r>
            <a:r>
              <a:rPr sz="1235" spc="-9" dirty="0">
                <a:solidFill>
                  <a:srgbClr val="FFFFFF"/>
                </a:solidFill>
                <a:latin typeface="Calibri"/>
                <a:cs typeface="Calibri"/>
              </a:rPr>
              <a:t>Facilitation </a:t>
            </a:r>
            <a:r>
              <a:rPr sz="1235" spc="-4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1235" spc="15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35" spc="-4" dirty="0">
                <a:solidFill>
                  <a:srgbClr val="FFFFFF"/>
                </a:solidFill>
                <a:latin typeface="Calibri"/>
                <a:cs typeface="Calibri"/>
              </a:rPr>
              <a:t>e‐Business</a:t>
            </a:r>
            <a:endParaRPr sz="1235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5221941" y="5602916"/>
            <a:ext cx="3630706" cy="33342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206">
              <a:lnSpc>
                <a:spcPts val="1262"/>
              </a:lnSpc>
            </a:pPr>
            <a:r>
              <a:rPr spc="-13" dirty="0"/>
              <a:t>UN/CEFACT </a:t>
            </a:r>
            <a:r>
              <a:rPr spc="-4" dirty="0"/>
              <a:t>26th </a:t>
            </a:r>
            <a:r>
              <a:rPr spc="-9" dirty="0"/>
              <a:t>Forum </a:t>
            </a:r>
            <a:r>
              <a:rPr spc="-4" dirty="0"/>
              <a:t>2</a:t>
            </a:r>
            <a:r>
              <a:rPr spc="-4" dirty="0">
                <a:latin typeface="Calibri Light"/>
                <a:cs typeface="Calibri Light"/>
              </a:rPr>
              <a:t>‐</a:t>
            </a:r>
            <a:r>
              <a:rPr spc="-4" dirty="0"/>
              <a:t>6 </a:t>
            </a:r>
            <a:r>
              <a:rPr spc="-9" dirty="0"/>
              <a:t>November </a:t>
            </a:r>
            <a:r>
              <a:rPr spc="-4" dirty="0"/>
              <a:t>2015, </a:t>
            </a:r>
            <a:r>
              <a:rPr spc="-9" dirty="0"/>
              <a:t>Marseille,</a:t>
            </a:r>
            <a:r>
              <a:rPr spc="79" dirty="0"/>
              <a:t> </a:t>
            </a:r>
            <a:r>
              <a:rPr spc="-9" dirty="0"/>
              <a:t>France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9256059" y="5699096"/>
            <a:ext cx="2420471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2413">
              <a:lnSpc>
                <a:spcPts val="1094"/>
              </a:lnSpc>
            </a:pPr>
            <a:fld id="{81D60167-4931-47E6-BA6A-407CBD079E47}" type="slidenum">
              <a:rPr dirty="0"/>
              <a:pPr marL="22413">
                <a:lnSpc>
                  <a:spcPts val="1094"/>
                </a:lnSpc>
              </a:pPr>
              <a:t>6</a:t>
            </a:fld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2688291" y="1344378"/>
            <a:ext cx="6567768" cy="45919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96780"/>
            <a:r>
              <a:rPr sz="3883" spc="-13" dirty="0">
                <a:latin typeface="Calibri Light"/>
                <a:cs typeface="Calibri Light"/>
              </a:rPr>
              <a:t>Results </a:t>
            </a:r>
            <a:r>
              <a:rPr sz="3883" spc="-4" dirty="0">
                <a:latin typeface="Calibri Light"/>
                <a:cs typeface="Calibri Light"/>
              </a:rPr>
              <a:t>of the</a:t>
            </a:r>
            <a:r>
              <a:rPr sz="3883" spc="-22" dirty="0">
                <a:latin typeface="Calibri Light"/>
                <a:cs typeface="Calibri Light"/>
              </a:rPr>
              <a:t> </a:t>
            </a:r>
            <a:r>
              <a:rPr sz="3883" spc="-18" dirty="0">
                <a:latin typeface="Calibri Light"/>
                <a:cs typeface="Calibri Light"/>
              </a:rPr>
              <a:t>week</a:t>
            </a:r>
            <a:endParaRPr sz="3883" dirty="0">
              <a:latin typeface="Calibri Light"/>
              <a:cs typeface="Calibri Light"/>
            </a:endParaRPr>
          </a:p>
          <a:p>
            <a:pPr marL="212923" indent="-201717">
              <a:lnSpc>
                <a:spcPts val="2162"/>
              </a:lnSpc>
              <a:spcBef>
                <a:spcPts val="1755"/>
              </a:spcBef>
              <a:buFont typeface="Arial"/>
              <a:buChar char="•"/>
              <a:tabLst>
                <a:tab pos="212923" algn="l"/>
              </a:tabLst>
            </a:pPr>
            <a:r>
              <a:rPr sz="2118" spc="-9" dirty="0">
                <a:latin typeface="Calibri"/>
                <a:cs typeface="Calibri"/>
              </a:rPr>
              <a:t>eCERT</a:t>
            </a:r>
            <a:endParaRPr sz="2118" dirty="0">
              <a:latin typeface="Calibri"/>
              <a:cs typeface="Calibri"/>
            </a:endParaRPr>
          </a:p>
          <a:p>
            <a:pPr marL="212923" marR="2105137">
              <a:lnSpc>
                <a:spcPct val="70000"/>
              </a:lnSpc>
              <a:spcBef>
                <a:spcPts val="379"/>
              </a:spcBef>
            </a:pPr>
            <a:r>
              <a:rPr sz="2118" spc="-4" dirty="0">
                <a:latin typeface="Calibri"/>
                <a:cs typeface="Calibri"/>
              </a:rPr>
              <a:t>discussed </a:t>
            </a:r>
            <a:r>
              <a:rPr sz="2118" spc="-9" dirty="0">
                <a:latin typeface="Calibri"/>
                <a:cs typeface="Calibri"/>
              </a:rPr>
              <a:t>implementation architecture  </a:t>
            </a:r>
            <a:r>
              <a:rPr sz="2118" spc="-13" dirty="0">
                <a:latin typeface="Calibri"/>
                <a:cs typeface="Calibri"/>
              </a:rPr>
              <a:t>approved </a:t>
            </a:r>
            <a:r>
              <a:rPr sz="2118" spc="-9" dirty="0">
                <a:latin typeface="Calibri"/>
                <a:cs typeface="Calibri"/>
              </a:rPr>
              <a:t>change </a:t>
            </a:r>
            <a:r>
              <a:rPr sz="2118" spc="-18" dirty="0">
                <a:latin typeface="Calibri"/>
                <a:cs typeface="Calibri"/>
              </a:rPr>
              <a:t>request</a:t>
            </a:r>
            <a:endParaRPr sz="2118" dirty="0">
              <a:latin typeface="Calibri"/>
              <a:cs typeface="Calibri"/>
            </a:endParaRPr>
          </a:p>
          <a:p>
            <a:pPr marL="212923" marR="70601">
              <a:lnSpc>
                <a:spcPct val="70000"/>
              </a:lnSpc>
            </a:pPr>
            <a:r>
              <a:rPr sz="2118" spc="-4" dirty="0">
                <a:latin typeface="Calibri"/>
                <a:cs typeface="Calibri"/>
              </a:rPr>
              <a:t>issue of &lt;DateTime&gt; </a:t>
            </a:r>
            <a:r>
              <a:rPr sz="2118" spc="-9" dirty="0">
                <a:latin typeface="Calibri"/>
                <a:cs typeface="Calibri"/>
              </a:rPr>
              <a:t>specification </a:t>
            </a:r>
            <a:r>
              <a:rPr sz="2118" spc="-4" dirty="0">
                <a:latin typeface="Calibri"/>
                <a:cs typeface="Calibri"/>
              </a:rPr>
              <a:t>and </a:t>
            </a:r>
            <a:r>
              <a:rPr sz="2118" spc="-18" dirty="0">
                <a:latin typeface="Calibri"/>
                <a:cs typeface="Calibri"/>
              </a:rPr>
              <a:t>compatibility, </a:t>
            </a:r>
            <a:r>
              <a:rPr sz="2118" spc="-13" dirty="0">
                <a:latin typeface="Calibri"/>
                <a:cs typeface="Calibri"/>
              </a:rPr>
              <a:t>to </a:t>
            </a:r>
            <a:r>
              <a:rPr sz="2118" spc="-4" dirty="0">
                <a:latin typeface="Calibri"/>
                <a:cs typeface="Calibri"/>
              </a:rPr>
              <a:t>be  </a:t>
            </a:r>
            <a:r>
              <a:rPr sz="2118" spc="-9" dirty="0">
                <a:latin typeface="Calibri"/>
                <a:cs typeface="Calibri"/>
              </a:rPr>
              <a:t>submitted </a:t>
            </a:r>
            <a:r>
              <a:rPr sz="2118" spc="-13" dirty="0">
                <a:latin typeface="Calibri"/>
                <a:cs typeface="Calibri"/>
              </a:rPr>
              <a:t>to </a:t>
            </a:r>
            <a:r>
              <a:rPr sz="2118" spc="-4" dirty="0">
                <a:latin typeface="Calibri"/>
                <a:cs typeface="Calibri"/>
              </a:rPr>
              <a:t>the</a:t>
            </a:r>
            <a:r>
              <a:rPr sz="2118" spc="-40" dirty="0">
                <a:latin typeface="Calibri"/>
                <a:cs typeface="Calibri"/>
              </a:rPr>
              <a:t> </a:t>
            </a:r>
            <a:r>
              <a:rPr sz="2118" spc="-9" dirty="0">
                <a:latin typeface="Calibri"/>
                <a:cs typeface="Calibri"/>
              </a:rPr>
              <a:t>Bureau</a:t>
            </a:r>
            <a:endParaRPr sz="2118" dirty="0">
              <a:latin typeface="Calibri"/>
              <a:cs typeface="Calibri"/>
            </a:endParaRPr>
          </a:p>
          <a:p>
            <a:pPr marL="212923" indent="-201717">
              <a:lnSpc>
                <a:spcPts val="2162"/>
              </a:lnSpc>
              <a:spcBef>
                <a:spcPts val="119"/>
              </a:spcBef>
              <a:buFont typeface="Arial"/>
              <a:buChar char="•"/>
              <a:tabLst>
                <a:tab pos="212923" algn="l"/>
              </a:tabLst>
            </a:pPr>
            <a:r>
              <a:rPr sz="2118" spc="-40" dirty="0">
                <a:latin typeface="Calibri"/>
                <a:cs typeface="Calibri"/>
              </a:rPr>
              <a:t>Track </a:t>
            </a:r>
            <a:r>
              <a:rPr sz="2118" spc="-4" dirty="0">
                <a:latin typeface="Calibri"/>
                <a:cs typeface="Calibri"/>
              </a:rPr>
              <a:t>and</a:t>
            </a:r>
            <a:r>
              <a:rPr sz="2118" spc="-22" dirty="0">
                <a:latin typeface="Calibri"/>
                <a:cs typeface="Calibri"/>
              </a:rPr>
              <a:t> </a:t>
            </a:r>
            <a:r>
              <a:rPr sz="2118" spc="-40" dirty="0">
                <a:latin typeface="Calibri"/>
                <a:cs typeface="Calibri"/>
              </a:rPr>
              <a:t>Trace</a:t>
            </a:r>
            <a:endParaRPr sz="2118" dirty="0">
              <a:latin typeface="Calibri"/>
              <a:cs typeface="Calibri"/>
            </a:endParaRPr>
          </a:p>
          <a:p>
            <a:pPr marL="212923" marR="4483">
              <a:lnSpc>
                <a:spcPct val="70000"/>
              </a:lnSpc>
              <a:spcBef>
                <a:spcPts val="379"/>
              </a:spcBef>
            </a:pPr>
            <a:r>
              <a:rPr sz="2118" spc="-9" dirty="0">
                <a:latin typeface="Calibri"/>
                <a:cs typeface="Calibri"/>
              </a:rPr>
              <a:t>proposal </a:t>
            </a:r>
            <a:r>
              <a:rPr sz="2118" spc="-13" dirty="0">
                <a:latin typeface="Calibri"/>
                <a:cs typeface="Calibri"/>
              </a:rPr>
              <a:t>to extend </a:t>
            </a:r>
            <a:r>
              <a:rPr sz="2118" spc="-9" dirty="0">
                <a:latin typeface="Calibri"/>
                <a:cs typeface="Calibri"/>
              </a:rPr>
              <a:t>scope from </a:t>
            </a:r>
            <a:r>
              <a:rPr sz="2118" dirty="0">
                <a:latin typeface="Calibri"/>
                <a:cs typeface="Calibri"/>
              </a:rPr>
              <a:t>animals </a:t>
            </a:r>
            <a:r>
              <a:rPr sz="2118" spc="-13" dirty="0">
                <a:latin typeface="Calibri"/>
                <a:cs typeface="Calibri"/>
              </a:rPr>
              <a:t>to </a:t>
            </a:r>
            <a:r>
              <a:rPr sz="2118" spc="-4" dirty="0">
                <a:latin typeface="Calibri"/>
                <a:cs typeface="Calibri"/>
              </a:rPr>
              <a:t>plants </a:t>
            </a:r>
            <a:r>
              <a:rPr sz="2118" dirty="0">
                <a:latin typeface="Calibri"/>
                <a:cs typeface="Calibri"/>
              </a:rPr>
              <a:t>and </a:t>
            </a:r>
            <a:r>
              <a:rPr sz="2118" spc="-9" dirty="0">
                <a:latin typeface="Calibri"/>
                <a:cs typeface="Calibri"/>
              </a:rPr>
              <a:t>plant  products</a:t>
            </a:r>
            <a:endParaRPr sz="2118" dirty="0">
              <a:latin typeface="Calibri"/>
              <a:cs typeface="Calibri"/>
            </a:endParaRPr>
          </a:p>
          <a:p>
            <a:pPr marL="212923" marR="50989">
              <a:lnSpc>
                <a:spcPct val="70000"/>
              </a:lnSpc>
            </a:pPr>
            <a:r>
              <a:rPr sz="2118" spc="-13" dirty="0">
                <a:latin typeface="Calibri"/>
                <a:cs typeface="Calibri"/>
              </a:rPr>
              <a:t>intention </a:t>
            </a:r>
            <a:r>
              <a:rPr sz="2118" spc="-18" dirty="0">
                <a:latin typeface="Calibri"/>
                <a:cs typeface="Calibri"/>
              </a:rPr>
              <a:t>for </a:t>
            </a:r>
            <a:r>
              <a:rPr sz="2118" spc="-9" dirty="0">
                <a:latin typeface="Calibri"/>
                <a:cs typeface="Calibri"/>
              </a:rPr>
              <a:t>new BRSs </a:t>
            </a:r>
            <a:r>
              <a:rPr sz="2118" spc="-18" dirty="0">
                <a:latin typeface="Calibri"/>
                <a:cs typeface="Calibri"/>
              </a:rPr>
              <a:t>for </a:t>
            </a:r>
            <a:r>
              <a:rPr sz="2118" spc="-9" dirty="0">
                <a:latin typeface="Calibri"/>
                <a:cs typeface="Calibri"/>
              </a:rPr>
              <a:t>plant </a:t>
            </a:r>
            <a:r>
              <a:rPr sz="2118" dirty="0">
                <a:latin typeface="Calibri"/>
                <a:cs typeface="Calibri"/>
              </a:rPr>
              <a:t>and </a:t>
            </a:r>
            <a:r>
              <a:rPr sz="2118" spc="-9" dirty="0">
                <a:latin typeface="Calibri"/>
                <a:cs typeface="Calibri"/>
              </a:rPr>
              <a:t>products </a:t>
            </a:r>
            <a:r>
              <a:rPr sz="2118" spc="-18" dirty="0">
                <a:latin typeface="Calibri"/>
                <a:cs typeface="Calibri"/>
              </a:rPr>
              <a:t>for </a:t>
            </a:r>
            <a:r>
              <a:rPr sz="2118" spc="-4" dirty="0">
                <a:latin typeface="Calibri"/>
                <a:cs typeface="Calibri"/>
              </a:rPr>
              <a:t>the </a:t>
            </a:r>
            <a:r>
              <a:rPr sz="2118" spc="-9" dirty="0">
                <a:latin typeface="Calibri"/>
                <a:cs typeface="Calibri"/>
              </a:rPr>
              <a:t>next  </a:t>
            </a:r>
            <a:r>
              <a:rPr sz="2118" spc="-13" dirty="0">
                <a:latin typeface="Calibri"/>
                <a:cs typeface="Calibri"/>
              </a:rPr>
              <a:t>Forum</a:t>
            </a:r>
            <a:endParaRPr sz="2118" dirty="0">
              <a:latin typeface="Calibri"/>
              <a:cs typeface="Calibri"/>
            </a:endParaRPr>
          </a:p>
          <a:p>
            <a:pPr marL="212923" indent="-201717">
              <a:lnSpc>
                <a:spcPts val="2162"/>
              </a:lnSpc>
              <a:spcBef>
                <a:spcPts val="115"/>
              </a:spcBef>
              <a:buFont typeface="Arial"/>
              <a:buChar char="•"/>
              <a:tabLst>
                <a:tab pos="212923" algn="l"/>
              </a:tabLst>
            </a:pPr>
            <a:r>
              <a:rPr sz="2118" dirty="0">
                <a:latin typeface="Calibri"/>
                <a:cs typeface="Calibri"/>
              </a:rPr>
              <a:t>eLABs</a:t>
            </a:r>
          </a:p>
          <a:p>
            <a:pPr marL="212923" marR="2446375">
              <a:lnSpc>
                <a:spcPct val="70000"/>
              </a:lnSpc>
              <a:spcBef>
                <a:spcPts val="379"/>
              </a:spcBef>
            </a:pPr>
            <a:r>
              <a:rPr sz="2118" spc="-4" dirty="0">
                <a:latin typeface="Calibri"/>
                <a:cs typeface="Calibri"/>
              </a:rPr>
              <a:t>discussed </a:t>
            </a:r>
            <a:r>
              <a:rPr sz="2118" spc="-9" dirty="0">
                <a:latin typeface="Calibri"/>
                <a:cs typeface="Calibri"/>
              </a:rPr>
              <a:t>implementation </a:t>
            </a:r>
            <a:r>
              <a:rPr sz="2118" spc="-4" dirty="0">
                <a:latin typeface="Calibri"/>
                <a:cs typeface="Calibri"/>
              </a:rPr>
              <a:t>issues  need </a:t>
            </a:r>
            <a:r>
              <a:rPr sz="2118" spc="-18" dirty="0">
                <a:latin typeface="Calibri"/>
                <a:cs typeface="Calibri"/>
              </a:rPr>
              <a:t>for </a:t>
            </a:r>
            <a:r>
              <a:rPr sz="2118" spc="-9" dirty="0">
                <a:latin typeface="Calibri"/>
                <a:cs typeface="Calibri"/>
              </a:rPr>
              <a:t>implementation</a:t>
            </a:r>
            <a:r>
              <a:rPr sz="2118" spc="-44" dirty="0">
                <a:latin typeface="Calibri"/>
                <a:cs typeface="Calibri"/>
              </a:rPr>
              <a:t> </a:t>
            </a:r>
            <a:r>
              <a:rPr sz="2118" dirty="0">
                <a:latin typeface="Calibri"/>
                <a:cs typeface="Calibri"/>
              </a:rPr>
              <a:t>guidelines</a:t>
            </a:r>
          </a:p>
          <a:p>
            <a:pPr marL="212923" marR="99177">
              <a:lnSpc>
                <a:spcPct val="70000"/>
              </a:lnSpc>
            </a:pPr>
            <a:r>
              <a:rPr sz="2118" spc="-9" dirty="0">
                <a:latin typeface="Calibri"/>
                <a:cs typeface="Calibri"/>
              </a:rPr>
              <a:t>location </a:t>
            </a:r>
            <a:r>
              <a:rPr sz="2118" spc="-4" dirty="0">
                <a:latin typeface="Calibri"/>
                <a:cs typeface="Calibri"/>
              </a:rPr>
              <a:t>issues, </a:t>
            </a:r>
            <a:r>
              <a:rPr sz="2118" spc="-9" dirty="0">
                <a:latin typeface="Calibri"/>
                <a:cs typeface="Calibri"/>
              </a:rPr>
              <a:t>provide </a:t>
            </a:r>
            <a:r>
              <a:rPr sz="2118" spc="-4" dirty="0">
                <a:latin typeface="Calibri"/>
                <a:cs typeface="Calibri"/>
              </a:rPr>
              <a:t>solution </a:t>
            </a:r>
            <a:r>
              <a:rPr sz="2118" spc="-18" dirty="0">
                <a:latin typeface="Calibri"/>
                <a:cs typeface="Calibri"/>
              </a:rPr>
              <a:t>for </a:t>
            </a:r>
            <a:r>
              <a:rPr sz="2118" spc="-9" dirty="0">
                <a:latin typeface="Calibri"/>
                <a:cs typeface="Calibri"/>
              </a:rPr>
              <a:t>location geographical  characteristics</a:t>
            </a:r>
            <a:endParaRPr sz="2118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17679" y="579344"/>
            <a:ext cx="1188384" cy="271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765" spc="-9" dirty="0">
                <a:latin typeface="Calibri"/>
                <a:cs typeface="Calibri"/>
              </a:rPr>
              <a:t>Sectoral</a:t>
            </a:r>
            <a:r>
              <a:rPr sz="1765" spc="-53" dirty="0">
                <a:latin typeface="Calibri"/>
                <a:cs typeface="Calibri"/>
              </a:rPr>
              <a:t> </a:t>
            </a:r>
            <a:r>
              <a:rPr sz="1765" spc="-13" dirty="0">
                <a:latin typeface="Calibri"/>
                <a:cs typeface="Calibri"/>
              </a:rPr>
              <a:t>PDA</a:t>
            </a:r>
            <a:endParaRPr sz="1765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4759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1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53247" y="6243041"/>
            <a:ext cx="1512062" cy="4446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137054" y="254634"/>
            <a:ext cx="7830184" cy="857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800" b="1" spc="-10" dirty="0">
                <a:solidFill>
                  <a:srgbClr val="002C6C"/>
                </a:solidFill>
                <a:latin typeface="Verdana"/>
                <a:cs typeface="Verdana"/>
              </a:rPr>
              <a:t>Food Security </a:t>
            </a:r>
            <a:r>
              <a:rPr sz="2800" b="1" spc="-5" dirty="0">
                <a:solidFill>
                  <a:srgbClr val="002C6C"/>
                </a:solidFill>
                <a:latin typeface="Verdana"/>
                <a:cs typeface="Verdana"/>
              </a:rPr>
              <a:t>and the UN Blue</a:t>
            </a:r>
            <a:r>
              <a:rPr sz="2800" b="1" spc="155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2800" b="1" spc="-5" dirty="0">
                <a:solidFill>
                  <a:srgbClr val="002C6C"/>
                </a:solidFill>
                <a:latin typeface="Verdana"/>
                <a:cs typeface="Verdana"/>
              </a:rPr>
              <a:t>Number</a:t>
            </a:r>
            <a:endParaRPr sz="2800">
              <a:latin typeface="Verdana"/>
              <a:cs typeface="Verdana"/>
            </a:endParaRPr>
          </a:p>
          <a:p>
            <a:pPr marL="4445" algn="ctr"/>
            <a:r>
              <a:rPr sz="2800" b="1" spc="-5" dirty="0">
                <a:solidFill>
                  <a:srgbClr val="002C6C"/>
                </a:solidFill>
                <a:latin typeface="Verdana"/>
                <a:cs typeface="Verdana"/>
              </a:rPr>
              <a:t>Initiative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099814" y="1432750"/>
            <a:ext cx="4543044" cy="45430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10134600" y="6481204"/>
            <a:ext cx="2743200" cy="11541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25"/>
              </a:lnSpc>
            </a:pPr>
            <a:fld id="{81D60167-4931-47E6-BA6A-407CBD079E47}" type="slidenum">
              <a:rPr dirty="0"/>
              <a:pPr marL="25400">
                <a:lnSpc>
                  <a:spcPts val="925"/>
                </a:lnSpc>
              </a:pPr>
              <a:t>7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883523" y="6416809"/>
            <a:ext cx="511175" cy="897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715"/>
              </a:lnSpc>
            </a:pPr>
            <a:r>
              <a:rPr sz="600" dirty="0">
                <a:solidFill>
                  <a:srgbClr val="454545"/>
                </a:solidFill>
                <a:latin typeface="Verdana"/>
                <a:cs typeface="Verdana"/>
              </a:rPr>
              <a:t>© </a:t>
            </a:r>
            <a:r>
              <a:rPr sz="600" spc="-5" dirty="0">
                <a:solidFill>
                  <a:srgbClr val="454545"/>
                </a:solidFill>
                <a:latin typeface="Verdana"/>
                <a:cs typeface="Verdana"/>
              </a:rPr>
              <a:t>GS1</a:t>
            </a:r>
            <a:r>
              <a:rPr sz="600" spc="-85" dirty="0">
                <a:solidFill>
                  <a:srgbClr val="454545"/>
                </a:solidFill>
                <a:latin typeface="Verdana"/>
                <a:cs typeface="Verdana"/>
              </a:rPr>
              <a:t> </a:t>
            </a:r>
            <a:r>
              <a:rPr sz="600" dirty="0">
                <a:solidFill>
                  <a:srgbClr val="454545"/>
                </a:solidFill>
                <a:latin typeface="Verdana"/>
                <a:cs typeface="Verdana"/>
              </a:rPr>
              <a:t>2015</a:t>
            </a:r>
            <a:endParaRPr sz="60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61987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1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53247" y="6243041"/>
            <a:ext cx="1512062" cy="4446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362200" y="489299"/>
            <a:ext cx="8305800" cy="1077218"/>
          </a:xfrm>
          <a:prstGeom prst="rect">
            <a:avLst/>
          </a:prstGeom>
        </p:spPr>
        <p:txBody>
          <a:bodyPr vert="horz" wrap="square" lIns="0" tIns="213360" rIns="0" bIns="0" rtlCol="0" anchor="ctr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0" dirty="0">
                <a:solidFill>
                  <a:srgbClr val="002C6C"/>
                </a:solidFill>
                <a:latin typeface="Verdana"/>
                <a:cs typeface="Verdana"/>
              </a:rPr>
              <a:t>Over </a:t>
            </a:r>
            <a:r>
              <a:rPr sz="2800" spc="-5" dirty="0">
                <a:solidFill>
                  <a:srgbClr val="002C6C"/>
                </a:solidFill>
                <a:latin typeface="Verdana"/>
                <a:cs typeface="Verdana"/>
              </a:rPr>
              <a:t>400 “standards”/certifications</a:t>
            </a:r>
            <a:r>
              <a:rPr sz="2800" spc="85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2800" spc="-5" dirty="0" smtClean="0">
                <a:solidFill>
                  <a:srgbClr val="002C6C"/>
                </a:solidFill>
                <a:latin typeface="Verdana"/>
                <a:cs typeface="Verdana"/>
              </a:rPr>
              <a:t>exist</a:t>
            </a:r>
            <a:r>
              <a:rPr lang="en-US" sz="2800" spc="-5" dirty="0" smtClean="0">
                <a:solidFill>
                  <a:srgbClr val="002C6C"/>
                </a:solidFill>
                <a:latin typeface="Verdana"/>
                <a:cs typeface="Verdana"/>
              </a:rPr>
              <a:t/>
            </a:r>
            <a:br>
              <a:rPr lang="en-US" sz="2800" spc="-5" dirty="0" smtClean="0">
                <a:solidFill>
                  <a:srgbClr val="002C6C"/>
                </a:solidFill>
                <a:latin typeface="Verdana"/>
                <a:cs typeface="Verdana"/>
              </a:rPr>
            </a:br>
            <a:endParaRPr sz="2800" dirty="0">
              <a:latin typeface="Verdan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24201" y="1200656"/>
            <a:ext cx="5943611" cy="44565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10134600" y="6481204"/>
            <a:ext cx="2743200" cy="11541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25"/>
              </a:lnSpc>
            </a:pPr>
            <a:fld id="{81D60167-4931-47E6-BA6A-407CBD079E47}" type="slidenum">
              <a:rPr dirty="0"/>
              <a:pPr marL="25400">
                <a:lnSpc>
                  <a:spcPts val="925"/>
                </a:lnSpc>
              </a:pPr>
              <a:t>8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8883523" y="6416809"/>
            <a:ext cx="511175" cy="897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715"/>
              </a:lnSpc>
            </a:pPr>
            <a:r>
              <a:rPr sz="600" dirty="0">
                <a:solidFill>
                  <a:srgbClr val="454545"/>
                </a:solidFill>
                <a:latin typeface="Verdana"/>
                <a:cs typeface="Verdana"/>
              </a:rPr>
              <a:t>© </a:t>
            </a:r>
            <a:r>
              <a:rPr sz="600" spc="-5" dirty="0">
                <a:solidFill>
                  <a:srgbClr val="454545"/>
                </a:solidFill>
                <a:latin typeface="Verdana"/>
                <a:cs typeface="Verdana"/>
              </a:rPr>
              <a:t>GS1</a:t>
            </a:r>
            <a:r>
              <a:rPr sz="600" spc="-85" dirty="0">
                <a:solidFill>
                  <a:srgbClr val="454545"/>
                </a:solidFill>
                <a:latin typeface="Verdana"/>
                <a:cs typeface="Verdana"/>
              </a:rPr>
              <a:t> </a:t>
            </a:r>
            <a:r>
              <a:rPr sz="600" dirty="0">
                <a:solidFill>
                  <a:srgbClr val="454545"/>
                </a:solidFill>
                <a:latin typeface="Verdana"/>
                <a:cs typeface="Verdana"/>
              </a:rPr>
              <a:t>2015</a:t>
            </a:r>
            <a:endParaRPr sz="60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53043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59966" y="150748"/>
            <a:ext cx="6312535" cy="49657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36A7E9"/>
                </a:solidFill>
                <a:latin typeface="Arial"/>
                <a:cs typeface="Arial"/>
              </a:rPr>
              <a:t>3 </a:t>
            </a:r>
            <a:r>
              <a:rPr sz="3200" spc="-5" dirty="0">
                <a:solidFill>
                  <a:srgbClr val="36A7E9"/>
                </a:solidFill>
                <a:latin typeface="Arial"/>
                <a:cs typeface="Arial"/>
              </a:rPr>
              <a:t>Things </a:t>
            </a:r>
            <a:r>
              <a:rPr sz="3200" spc="-10" dirty="0">
                <a:solidFill>
                  <a:srgbClr val="36A7E9"/>
                </a:solidFill>
                <a:latin typeface="Arial"/>
                <a:cs typeface="Arial"/>
              </a:rPr>
              <a:t>to </a:t>
            </a:r>
            <a:r>
              <a:rPr sz="3200" dirty="0">
                <a:solidFill>
                  <a:srgbClr val="36A7E9"/>
                </a:solidFill>
                <a:latin typeface="Arial"/>
                <a:cs typeface="Arial"/>
              </a:rPr>
              <a:t>Do with a </a:t>
            </a:r>
            <a:r>
              <a:rPr sz="3200" spc="-5" dirty="0">
                <a:solidFill>
                  <a:srgbClr val="36A7E9"/>
                </a:solidFill>
                <a:latin typeface="Arial"/>
                <a:cs typeface="Arial"/>
              </a:rPr>
              <a:t>Blue</a:t>
            </a:r>
            <a:r>
              <a:rPr sz="3200" spc="-130" dirty="0">
                <a:solidFill>
                  <a:srgbClr val="36A7E9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36A7E9"/>
                </a:solidFill>
                <a:latin typeface="Arial"/>
                <a:cs typeface="Arial"/>
              </a:rPr>
              <a:t>Number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316972" y="6245961"/>
            <a:ext cx="19621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spc="-5" dirty="0">
                <a:solidFill>
                  <a:srgbClr val="888888"/>
                </a:solidFill>
                <a:latin typeface="Arial"/>
                <a:cs typeface="Arial"/>
              </a:rPr>
              <a:t>15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905500" y="1423798"/>
            <a:ext cx="1143000" cy="641985"/>
          </a:xfrm>
          <a:custGeom>
            <a:avLst/>
            <a:gdLst/>
            <a:ahLst/>
            <a:cxnLst/>
            <a:rect l="l" t="t" r="r" b="b"/>
            <a:pathLst>
              <a:path w="1143000" h="641985">
                <a:moveTo>
                  <a:pt x="822198" y="0"/>
                </a:moveTo>
                <a:lnTo>
                  <a:pt x="822198" y="160400"/>
                </a:lnTo>
                <a:lnTo>
                  <a:pt x="0" y="160400"/>
                </a:lnTo>
                <a:lnTo>
                  <a:pt x="0" y="481202"/>
                </a:lnTo>
                <a:lnTo>
                  <a:pt x="822198" y="481202"/>
                </a:lnTo>
                <a:lnTo>
                  <a:pt x="822198" y="641603"/>
                </a:lnTo>
                <a:lnTo>
                  <a:pt x="1143000" y="320801"/>
                </a:lnTo>
                <a:lnTo>
                  <a:pt x="822198" y="0"/>
                </a:lnTo>
                <a:close/>
              </a:path>
            </a:pathLst>
          </a:custGeom>
          <a:solidFill>
            <a:srgbClr val="008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05500" y="1423798"/>
            <a:ext cx="1143000" cy="641985"/>
          </a:xfrm>
          <a:custGeom>
            <a:avLst/>
            <a:gdLst/>
            <a:ahLst/>
            <a:cxnLst/>
            <a:rect l="l" t="t" r="r" b="b"/>
            <a:pathLst>
              <a:path w="1143000" h="641985">
                <a:moveTo>
                  <a:pt x="0" y="160400"/>
                </a:moveTo>
                <a:lnTo>
                  <a:pt x="822198" y="160400"/>
                </a:lnTo>
                <a:lnTo>
                  <a:pt x="822198" y="0"/>
                </a:lnTo>
                <a:lnTo>
                  <a:pt x="1143000" y="320801"/>
                </a:lnTo>
                <a:lnTo>
                  <a:pt x="822198" y="641603"/>
                </a:lnTo>
                <a:lnTo>
                  <a:pt x="822198" y="481202"/>
                </a:lnTo>
                <a:lnTo>
                  <a:pt x="0" y="481202"/>
                </a:lnTo>
                <a:lnTo>
                  <a:pt x="0" y="1604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91200" y="1401699"/>
            <a:ext cx="685800" cy="685800"/>
          </a:xfrm>
          <a:custGeom>
            <a:avLst/>
            <a:gdLst/>
            <a:ahLst/>
            <a:cxnLst/>
            <a:rect l="l" t="t" r="r" b="b"/>
            <a:pathLst>
              <a:path w="685800" h="685800">
                <a:moveTo>
                  <a:pt x="342900" y="0"/>
                </a:moveTo>
                <a:lnTo>
                  <a:pt x="296375" y="3130"/>
                </a:lnTo>
                <a:lnTo>
                  <a:pt x="251751" y="12250"/>
                </a:lnTo>
                <a:lnTo>
                  <a:pt x="209436" y="26949"/>
                </a:lnTo>
                <a:lnTo>
                  <a:pt x="169841" y="46820"/>
                </a:lnTo>
                <a:lnTo>
                  <a:pt x="133373" y="71454"/>
                </a:lnTo>
                <a:lnTo>
                  <a:pt x="100441" y="100441"/>
                </a:lnTo>
                <a:lnTo>
                  <a:pt x="71454" y="133373"/>
                </a:lnTo>
                <a:lnTo>
                  <a:pt x="46820" y="169841"/>
                </a:lnTo>
                <a:lnTo>
                  <a:pt x="26949" y="209436"/>
                </a:lnTo>
                <a:lnTo>
                  <a:pt x="12250" y="251751"/>
                </a:lnTo>
                <a:lnTo>
                  <a:pt x="3130" y="296375"/>
                </a:lnTo>
                <a:lnTo>
                  <a:pt x="0" y="342900"/>
                </a:lnTo>
                <a:lnTo>
                  <a:pt x="3130" y="389424"/>
                </a:lnTo>
                <a:lnTo>
                  <a:pt x="12250" y="434048"/>
                </a:lnTo>
                <a:lnTo>
                  <a:pt x="26949" y="476363"/>
                </a:lnTo>
                <a:lnTo>
                  <a:pt x="46820" y="515958"/>
                </a:lnTo>
                <a:lnTo>
                  <a:pt x="71454" y="552426"/>
                </a:lnTo>
                <a:lnTo>
                  <a:pt x="100441" y="585358"/>
                </a:lnTo>
                <a:lnTo>
                  <a:pt x="133373" y="614345"/>
                </a:lnTo>
                <a:lnTo>
                  <a:pt x="169841" y="638979"/>
                </a:lnTo>
                <a:lnTo>
                  <a:pt x="209436" y="658850"/>
                </a:lnTo>
                <a:lnTo>
                  <a:pt x="251751" y="673549"/>
                </a:lnTo>
                <a:lnTo>
                  <a:pt x="296375" y="682669"/>
                </a:lnTo>
                <a:lnTo>
                  <a:pt x="342900" y="685800"/>
                </a:lnTo>
                <a:lnTo>
                  <a:pt x="389424" y="682669"/>
                </a:lnTo>
                <a:lnTo>
                  <a:pt x="434048" y="673549"/>
                </a:lnTo>
                <a:lnTo>
                  <a:pt x="476363" y="658850"/>
                </a:lnTo>
                <a:lnTo>
                  <a:pt x="515958" y="638979"/>
                </a:lnTo>
                <a:lnTo>
                  <a:pt x="552426" y="614345"/>
                </a:lnTo>
                <a:lnTo>
                  <a:pt x="585358" y="585358"/>
                </a:lnTo>
                <a:lnTo>
                  <a:pt x="614345" y="552426"/>
                </a:lnTo>
                <a:lnTo>
                  <a:pt x="638979" y="515958"/>
                </a:lnTo>
                <a:lnTo>
                  <a:pt x="658850" y="476363"/>
                </a:lnTo>
                <a:lnTo>
                  <a:pt x="673549" y="434048"/>
                </a:lnTo>
                <a:lnTo>
                  <a:pt x="682669" y="389424"/>
                </a:lnTo>
                <a:lnTo>
                  <a:pt x="685800" y="342900"/>
                </a:lnTo>
                <a:lnTo>
                  <a:pt x="682669" y="296375"/>
                </a:lnTo>
                <a:lnTo>
                  <a:pt x="673549" y="251751"/>
                </a:lnTo>
                <a:lnTo>
                  <a:pt x="658850" y="209436"/>
                </a:lnTo>
                <a:lnTo>
                  <a:pt x="638979" y="169841"/>
                </a:lnTo>
                <a:lnTo>
                  <a:pt x="614345" y="133373"/>
                </a:lnTo>
                <a:lnTo>
                  <a:pt x="585358" y="100441"/>
                </a:lnTo>
                <a:lnTo>
                  <a:pt x="552426" y="71454"/>
                </a:lnTo>
                <a:lnTo>
                  <a:pt x="515958" y="46820"/>
                </a:lnTo>
                <a:lnTo>
                  <a:pt x="476363" y="26949"/>
                </a:lnTo>
                <a:lnTo>
                  <a:pt x="434048" y="12250"/>
                </a:lnTo>
                <a:lnTo>
                  <a:pt x="389424" y="3130"/>
                </a:lnTo>
                <a:lnTo>
                  <a:pt x="342900" y="0"/>
                </a:lnTo>
                <a:close/>
              </a:path>
            </a:pathLst>
          </a:custGeom>
          <a:solidFill>
            <a:srgbClr val="008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995543" y="1438656"/>
            <a:ext cx="280035" cy="556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600" b="1" spc="-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36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473316" y="5606746"/>
            <a:ext cx="788923" cy="9830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235189" y="6216358"/>
            <a:ext cx="381063" cy="380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438400" y="868299"/>
            <a:ext cx="3200400" cy="1676400"/>
          </a:xfrm>
          <a:custGeom>
            <a:avLst/>
            <a:gdLst/>
            <a:ahLst/>
            <a:cxnLst/>
            <a:rect l="l" t="t" r="r" b="b"/>
            <a:pathLst>
              <a:path w="3200400" h="1676400">
                <a:moveTo>
                  <a:pt x="3088640" y="0"/>
                </a:moveTo>
                <a:lnTo>
                  <a:pt x="111759" y="0"/>
                </a:lnTo>
                <a:lnTo>
                  <a:pt x="68258" y="8782"/>
                </a:lnTo>
                <a:lnTo>
                  <a:pt x="32734" y="32734"/>
                </a:lnTo>
                <a:lnTo>
                  <a:pt x="8782" y="68258"/>
                </a:lnTo>
                <a:lnTo>
                  <a:pt x="0" y="111760"/>
                </a:lnTo>
                <a:lnTo>
                  <a:pt x="0" y="1676400"/>
                </a:lnTo>
                <a:lnTo>
                  <a:pt x="3200400" y="1676400"/>
                </a:lnTo>
                <a:lnTo>
                  <a:pt x="3200400" y="111760"/>
                </a:lnTo>
                <a:lnTo>
                  <a:pt x="3191617" y="68258"/>
                </a:lnTo>
                <a:lnTo>
                  <a:pt x="3167665" y="32734"/>
                </a:lnTo>
                <a:lnTo>
                  <a:pt x="3132141" y="8782"/>
                </a:lnTo>
                <a:lnTo>
                  <a:pt x="3088640" y="0"/>
                </a:lnTo>
                <a:close/>
              </a:path>
            </a:pathLst>
          </a:custGeom>
          <a:solidFill>
            <a:srgbClr val="008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438400" y="868299"/>
            <a:ext cx="3200400" cy="1676400"/>
          </a:xfrm>
          <a:custGeom>
            <a:avLst/>
            <a:gdLst/>
            <a:ahLst/>
            <a:cxnLst/>
            <a:rect l="l" t="t" r="r" b="b"/>
            <a:pathLst>
              <a:path w="3200400" h="1676400">
                <a:moveTo>
                  <a:pt x="111759" y="0"/>
                </a:moveTo>
                <a:lnTo>
                  <a:pt x="3088640" y="0"/>
                </a:lnTo>
                <a:lnTo>
                  <a:pt x="3132141" y="8782"/>
                </a:lnTo>
                <a:lnTo>
                  <a:pt x="3167665" y="32734"/>
                </a:lnTo>
                <a:lnTo>
                  <a:pt x="3191617" y="68258"/>
                </a:lnTo>
                <a:lnTo>
                  <a:pt x="3200400" y="111760"/>
                </a:lnTo>
                <a:lnTo>
                  <a:pt x="3200400" y="1676400"/>
                </a:lnTo>
                <a:lnTo>
                  <a:pt x="0" y="1676400"/>
                </a:lnTo>
                <a:lnTo>
                  <a:pt x="0" y="111760"/>
                </a:lnTo>
                <a:lnTo>
                  <a:pt x="8782" y="68258"/>
                </a:lnTo>
                <a:lnTo>
                  <a:pt x="32734" y="32734"/>
                </a:lnTo>
                <a:lnTo>
                  <a:pt x="68258" y="8782"/>
                </a:lnTo>
                <a:lnTo>
                  <a:pt x="111759" y="0"/>
                </a:lnTo>
                <a:close/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36875" y="2543555"/>
            <a:ext cx="3203448" cy="34320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438400" y="2544698"/>
            <a:ext cx="3200400" cy="3429000"/>
          </a:xfrm>
          <a:custGeom>
            <a:avLst/>
            <a:gdLst/>
            <a:ahLst/>
            <a:cxnLst/>
            <a:rect l="l" t="t" r="r" b="b"/>
            <a:pathLst>
              <a:path w="3200400" h="3429000">
                <a:moveTo>
                  <a:pt x="232511" y="3428987"/>
                </a:moveTo>
                <a:lnTo>
                  <a:pt x="2967863" y="3428987"/>
                </a:lnTo>
                <a:lnTo>
                  <a:pt x="3014718" y="3424263"/>
                </a:lnTo>
                <a:lnTo>
                  <a:pt x="3058364" y="3410714"/>
                </a:lnTo>
                <a:lnTo>
                  <a:pt x="3097863" y="3389277"/>
                </a:lnTo>
                <a:lnTo>
                  <a:pt x="3132280" y="3360885"/>
                </a:lnTo>
                <a:lnTo>
                  <a:pt x="3160678" y="3326473"/>
                </a:lnTo>
                <a:lnTo>
                  <a:pt x="3182121" y="3286978"/>
                </a:lnTo>
                <a:lnTo>
                  <a:pt x="3195674" y="3243334"/>
                </a:lnTo>
                <a:lnTo>
                  <a:pt x="3200400" y="3196475"/>
                </a:lnTo>
                <a:lnTo>
                  <a:pt x="3200400" y="0"/>
                </a:lnTo>
                <a:lnTo>
                  <a:pt x="0" y="0"/>
                </a:lnTo>
                <a:lnTo>
                  <a:pt x="0" y="3196475"/>
                </a:lnTo>
                <a:lnTo>
                  <a:pt x="4723" y="3243334"/>
                </a:lnTo>
                <a:lnTo>
                  <a:pt x="18272" y="3286978"/>
                </a:lnTo>
                <a:lnTo>
                  <a:pt x="39710" y="3326473"/>
                </a:lnTo>
                <a:lnTo>
                  <a:pt x="68102" y="3360885"/>
                </a:lnTo>
                <a:lnTo>
                  <a:pt x="102513" y="3389277"/>
                </a:lnTo>
                <a:lnTo>
                  <a:pt x="142008" y="3410714"/>
                </a:lnTo>
                <a:lnTo>
                  <a:pt x="185653" y="3424263"/>
                </a:lnTo>
                <a:lnTo>
                  <a:pt x="232511" y="3428987"/>
                </a:lnTo>
                <a:close/>
              </a:path>
            </a:pathLst>
          </a:custGeom>
          <a:ln w="9525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160776" y="844296"/>
            <a:ext cx="1065276" cy="4831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48683" y="844296"/>
            <a:ext cx="964692" cy="4831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636007" y="844296"/>
            <a:ext cx="341376" cy="4831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891027" y="1264920"/>
            <a:ext cx="2295144" cy="126644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897124" y="1275588"/>
            <a:ext cx="2250948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012695" y="908304"/>
            <a:ext cx="1970405" cy="15209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7655"/>
            <a:r>
              <a:rPr b="1" dirty="0">
                <a:solidFill>
                  <a:srgbClr val="585858"/>
                </a:solidFill>
                <a:latin typeface="Arial"/>
                <a:cs typeface="Arial"/>
              </a:rPr>
              <a:t>This is</a:t>
            </a:r>
            <a:r>
              <a:rPr b="1" spc="-10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585858"/>
                </a:solidFill>
                <a:latin typeface="Arial"/>
                <a:cs typeface="Arial"/>
              </a:rPr>
              <a:t>Public</a:t>
            </a:r>
            <a:endParaRPr>
              <a:latin typeface="Arial"/>
              <a:cs typeface="Arial"/>
            </a:endParaRPr>
          </a:p>
          <a:p>
            <a:pPr marL="190500" indent="-177800">
              <a:spcBef>
                <a:spcPts val="1250"/>
              </a:spcBef>
              <a:buAutoNum type="arabicPeriod"/>
              <a:tabLst>
                <a:tab pos="191135" algn="l"/>
              </a:tabLst>
            </a:pPr>
            <a:r>
              <a:rPr sz="1200" spc="-5" dirty="0">
                <a:solidFill>
                  <a:srgbClr val="585858"/>
                </a:solidFill>
                <a:latin typeface="Arial"/>
                <a:cs typeface="Arial"/>
              </a:rPr>
              <a:t>My</a:t>
            </a:r>
            <a:r>
              <a:rPr sz="1200" spc="-9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585858"/>
                </a:solidFill>
                <a:latin typeface="Arial"/>
                <a:cs typeface="Arial"/>
              </a:rPr>
              <a:t>Name</a:t>
            </a:r>
            <a:endParaRPr sz="1200">
              <a:latin typeface="Arial"/>
              <a:cs typeface="Arial"/>
            </a:endParaRPr>
          </a:p>
          <a:p>
            <a:pPr marL="190500" indent="-177800">
              <a:spcBef>
                <a:spcPts val="290"/>
              </a:spcBef>
              <a:buAutoNum type="arabicPeriod"/>
              <a:tabLst>
                <a:tab pos="191135" algn="l"/>
              </a:tabLst>
            </a:pPr>
            <a:r>
              <a:rPr sz="1200" spc="-5" dirty="0">
                <a:solidFill>
                  <a:srgbClr val="585858"/>
                </a:solidFill>
                <a:latin typeface="Arial"/>
                <a:cs typeface="Arial"/>
              </a:rPr>
              <a:t>My</a:t>
            </a:r>
            <a:r>
              <a:rPr sz="1200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585858"/>
                </a:solidFill>
                <a:latin typeface="Arial"/>
                <a:cs typeface="Arial"/>
              </a:rPr>
              <a:t>Gender</a:t>
            </a:r>
            <a:endParaRPr sz="1200">
              <a:latin typeface="Arial"/>
              <a:cs typeface="Arial"/>
            </a:endParaRPr>
          </a:p>
          <a:p>
            <a:pPr marL="190500" indent="-177800">
              <a:spcBef>
                <a:spcPts val="285"/>
              </a:spcBef>
              <a:buAutoNum type="arabicPeriod"/>
              <a:tabLst>
                <a:tab pos="191135" algn="l"/>
              </a:tabLst>
            </a:pPr>
            <a:r>
              <a:rPr sz="1200" spc="-5" dirty="0">
                <a:solidFill>
                  <a:srgbClr val="585858"/>
                </a:solidFill>
                <a:latin typeface="Arial"/>
                <a:cs typeface="Arial"/>
              </a:rPr>
              <a:t>My</a:t>
            </a:r>
            <a:r>
              <a:rPr sz="12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585858"/>
                </a:solidFill>
                <a:latin typeface="Arial"/>
                <a:cs typeface="Arial"/>
              </a:rPr>
              <a:t>Location</a:t>
            </a:r>
            <a:endParaRPr sz="1200">
              <a:latin typeface="Arial"/>
              <a:cs typeface="Arial"/>
            </a:endParaRPr>
          </a:p>
          <a:p>
            <a:pPr marL="190500" indent="-177800">
              <a:spcBef>
                <a:spcPts val="285"/>
              </a:spcBef>
              <a:buAutoNum type="arabicPeriod"/>
              <a:tabLst>
                <a:tab pos="191135" algn="l"/>
              </a:tabLst>
            </a:pPr>
            <a:r>
              <a:rPr sz="1200" spc="-5" dirty="0">
                <a:solidFill>
                  <a:srgbClr val="585858"/>
                </a:solidFill>
                <a:latin typeface="Arial"/>
                <a:cs typeface="Arial"/>
              </a:rPr>
              <a:t>My</a:t>
            </a:r>
            <a:r>
              <a:rPr sz="1200" spc="-9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585858"/>
                </a:solidFill>
                <a:latin typeface="Arial"/>
                <a:cs typeface="Arial"/>
              </a:rPr>
              <a:t>Email</a:t>
            </a:r>
            <a:endParaRPr sz="1200">
              <a:latin typeface="Arial"/>
              <a:cs typeface="Arial"/>
            </a:endParaRPr>
          </a:p>
          <a:p>
            <a:pPr marL="190500" indent="-177800">
              <a:spcBef>
                <a:spcPts val="285"/>
              </a:spcBef>
              <a:buAutoNum type="arabicPeriod"/>
              <a:tabLst>
                <a:tab pos="191135" algn="l"/>
              </a:tabLst>
            </a:pPr>
            <a:r>
              <a:rPr sz="1200" spc="-5" dirty="0">
                <a:solidFill>
                  <a:srgbClr val="585858"/>
                </a:solidFill>
                <a:latin typeface="Arial"/>
                <a:cs typeface="Arial"/>
              </a:rPr>
              <a:t>My </a:t>
            </a:r>
            <a:r>
              <a:rPr sz="1200" dirty="0">
                <a:solidFill>
                  <a:srgbClr val="585858"/>
                </a:solidFill>
                <a:latin typeface="Arial"/>
                <a:cs typeface="Arial"/>
              </a:rPr>
              <a:t>Products </a:t>
            </a:r>
            <a:r>
              <a:rPr sz="1200" spc="-5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1200" spc="-1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585858"/>
                </a:solidFill>
                <a:latin typeface="Arial"/>
                <a:cs typeface="Arial"/>
              </a:rPr>
              <a:t>Services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159251" y="5425440"/>
            <a:ext cx="1001268" cy="4831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883151" y="5425440"/>
            <a:ext cx="1033272" cy="48310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639055" y="5425440"/>
            <a:ext cx="341376" cy="4831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48127" y="2598421"/>
            <a:ext cx="3133344" cy="290474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548127" y="2551176"/>
            <a:ext cx="3172968" cy="304038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968500" y="3934079"/>
            <a:ext cx="2552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41935" algn="l"/>
              </a:tabLst>
            </a:pPr>
            <a:r>
              <a:rPr sz="1200" u="heavy" dirty="0">
                <a:solidFill>
                  <a:srgbClr val="004080"/>
                </a:solidFill>
                <a:latin typeface="Arial"/>
                <a:cs typeface="Arial"/>
              </a:rPr>
              <a:t> 	</a:t>
            </a:r>
            <a:endParaRPr sz="12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69845" y="2799841"/>
            <a:ext cx="2122805" cy="2976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586230">
              <a:lnSpc>
                <a:spcPct val="120000"/>
              </a:lnSpc>
            </a:pPr>
            <a:r>
              <a:rPr sz="1200" b="1" dirty="0">
                <a:solidFill>
                  <a:srgbClr val="004080"/>
                </a:solidFill>
                <a:latin typeface="Arial"/>
                <a:cs typeface="Arial"/>
              </a:rPr>
              <a:t>Pho</a:t>
            </a:r>
            <a:r>
              <a:rPr sz="1200" b="1" spc="-10" dirty="0">
                <a:solidFill>
                  <a:srgbClr val="004080"/>
                </a:solidFill>
                <a:latin typeface="Arial"/>
                <a:cs typeface="Arial"/>
              </a:rPr>
              <a:t>t</a:t>
            </a:r>
            <a:r>
              <a:rPr sz="1200" b="1" dirty="0">
                <a:solidFill>
                  <a:srgbClr val="004080"/>
                </a:solidFill>
                <a:latin typeface="Arial"/>
                <a:cs typeface="Arial"/>
              </a:rPr>
              <a:t>os  </a:t>
            </a:r>
            <a:r>
              <a:rPr sz="1200" b="1" spc="-5" dirty="0">
                <a:solidFill>
                  <a:srgbClr val="004080"/>
                </a:solidFill>
                <a:latin typeface="Arial"/>
                <a:cs typeface="Arial"/>
              </a:rPr>
              <a:t>Videos</a:t>
            </a:r>
            <a:endParaRPr sz="1200">
              <a:latin typeface="Arial"/>
              <a:cs typeface="Arial"/>
            </a:endParaRPr>
          </a:p>
          <a:p>
            <a:pPr marL="12700" marR="904240">
              <a:lnSpc>
                <a:spcPts val="173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004080"/>
                </a:solidFill>
                <a:latin typeface="Arial"/>
                <a:cs typeface="Arial"/>
              </a:rPr>
              <a:t>GAP</a:t>
            </a:r>
            <a:r>
              <a:rPr sz="1200" b="1" spc="-75" dirty="0">
                <a:solidFill>
                  <a:srgbClr val="00408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4080"/>
                </a:solidFill>
                <a:latin typeface="Arial"/>
                <a:cs typeface="Arial"/>
              </a:rPr>
              <a:t>Certificates  </a:t>
            </a:r>
            <a:r>
              <a:rPr sz="1200" b="1" dirty="0">
                <a:solidFill>
                  <a:srgbClr val="004080"/>
                </a:solidFill>
                <a:latin typeface="Arial"/>
                <a:cs typeface="Arial"/>
              </a:rPr>
              <a:t>ISO</a:t>
            </a:r>
            <a:r>
              <a:rPr sz="1200" b="1" spc="-65" dirty="0">
                <a:solidFill>
                  <a:srgbClr val="00408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4080"/>
                </a:solidFill>
                <a:latin typeface="Arial"/>
                <a:cs typeface="Arial"/>
              </a:rPr>
              <a:t>Certificates</a:t>
            </a:r>
            <a:endParaRPr sz="1200">
              <a:latin typeface="Arial"/>
              <a:cs typeface="Arial"/>
            </a:endParaRPr>
          </a:p>
          <a:p>
            <a:pPr marL="12700">
              <a:spcBef>
                <a:spcPts val="180"/>
              </a:spcBef>
            </a:pP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My national</a:t>
            </a:r>
            <a:r>
              <a:rPr sz="1200" spc="-65" dirty="0">
                <a:solidFill>
                  <a:srgbClr val="004080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certifications</a:t>
            </a:r>
            <a:endParaRPr sz="1200">
              <a:latin typeface="Arial"/>
              <a:cs typeface="Arial"/>
            </a:endParaRPr>
          </a:p>
          <a:p>
            <a:pPr marL="12700">
              <a:spcBef>
                <a:spcPts val="285"/>
              </a:spcBef>
            </a:pP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My business</a:t>
            </a:r>
            <a:r>
              <a:rPr sz="1200" spc="-60" dirty="0">
                <a:solidFill>
                  <a:srgbClr val="004080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partners</a:t>
            </a:r>
            <a:endParaRPr sz="1200">
              <a:latin typeface="Arial"/>
              <a:cs typeface="Arial"/>
            </a:endParaRPr>
          </a:p>
          <a:p>
            <a:pPr marL="12700" marR="370205">
              <a:lnSpc>
                <a:spcPct val="120000"/>
              </a:lnSpc>
            </a:pP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My company</a:t>
            </a:r>
            <a:r>
              <a:rPr sz="1200" spc="-50" dirty="0">
                <a:solidFill>
                  <a:srgbClr val="004080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registrations  My </a:t>
            </a:r>
            <a:r>
              <a:rPr sz="1200" dirty="0">
                <a:solidFill>
                  <a:srgbClr val="004080"/>
                </a:solidFill>
                <a:latin typeface="Arial"/>
                <a:cs typeface="Arial"/>
              </a:rPr>
              <a:t>no. </a:t>
            </a: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of</a:t>
            </a:r>
            <a:r>
              <a:rPr sz="1200" spc="-90" dirty="0">
                <a:solidFill>
                  <a:srgbClr val="004080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employees</a:t>
            </a:r>
            <a:endParaRPr sz="1200">
              <a:latin typeface="Arial"/>
              <a:cs typeface="Arial"/>
            </a:endParaRPr>
          </a:p>
          <a:p>
            <a:pPr marL="12700" marR="801370">
              <a:lnSpc>
                <a:spcPct val="120000"/>
              </a:lnSpc>
            </a:pP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My annual</a:t>
            </a:r>
            <a:r>
              <a:rPr sz="1200" spc="-80" dirty="0">
                <a:solidFill>
                  <a:srgbClr val="004080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turnover  My land</a:t>
            </a:r>
            <a:r>
              <a:rPr sz="1200" spc="-75" dirty="0">
                <a:solidFill>
                  <a:srgbClr val="004080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titles</a:t>
            </a:r>
            <a:endParaRPr sz="1200">
              <a:latin typeface="Arial"/>
              <a:cs typeface="Arial"/>
            </a:endParaRPr>
          </a:p>
          <a:p>
            <a:pPr marL="12700" marR="157480">
              <a:lnSpc>
                <a:spcPct val="120000"/>
              </a:lnSpc>
            </a:pP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My health </a:t>
            </a:r>
            <a:r>
              <a:rPr sz="1200" spc="-10" dirty="0">
                <a:solidFill>
                  <a:srgbClr val="004080"/>
                </a:solidFill>
                <a:latin typeface="Arial"/>
                <a:cs typeface="Arial"/>
              </a:rPr>
              <a:t>and </a:t>
            </a: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safety permits  My </a:t>
            </a:r>
            <a:r>
              <a:rPr sz="1200" dirty="0">
                <a:solidFill>
                  <a:srgbClr val="004080"/>
                </a:solidFill>
                <a:latin typeface="Arial"/>
                <a:cs typeface="Arial"/>
              </a:rPr>
              <a:t>best</a:t>
            </a:r>
            <a:r>
              <a:rPr sz="1200" spc="-75" dirty="0">
                <a:solidFill>
                  <a:srgbClr val="004080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004080"/>
                </a:solidFill>
                <a:latin typeface="Arial"/>
                <a:cs typeface="Arial"/>
              </a:rPr>
              <a:t>practices</a:t>
            </a:r>
            <a:endParaRPr sz="1200">
              <a:latin typeface="Arial"/>
              <a:cs typeface="Arial"/>
            </a:endParaRPr>
          </a:p>
          <a:p>
            <a:pPr marL="628650">
              <a:spcBef>
                <a:spcPts val="450"/>
              </a:spcBef>
            </a:pPr>
            <a:r>
              <a:rPr dirty="0">
                <a:solidFill>
                  <a:srgbClr val="FFFFFF"/>
                </a:solidFill>
                <a:latin typeface="Arial"/>
                <a:cs typeface="Arial"/>
              </a:rPr>
              <a:t>This </a:t>
            </a:r>
            <a:r>
              <a:rPr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FFFF"/>
                </a:solidFill>
                <a:latin typeface="Arial"/>
                <a:cs typeface="Arial"/>
              </a:rPr>
              <a:t>Private</a:t>
            </a:r>
            <a:endParaRPr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014086" y="2616961"/>
            <a:ext cx="543560" cy="2862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dirty="0">
                <a:solidFill>
                  <a:srgbClr val="004080"/>
                </a:solidFill>
                <a:latin typeface="Arial"/>
                <a:cs typeface="Arial"/>
              </a:rPr>
              <a:t>S</a:t>
            </a:r>
            <a:r>
              <a:rPr sz="1200" b="1" spc="-5" dirty="0">
                <a:solidFill>
                  <a:srgbClr val="004080"/>
                </a:solidFill>
                <a:latin typeface="Arial"/>
                <a:cs typeface="Arial"/>
              </a:rPr>
              <a:t>hare?</a:t>
            </a:r>
            <a:endParaRPr sz="1200">
              <a:latin typeface="Arial"/>
              <a:cs typeface="Arial"/>
            </a:endParaRPr>
          </a:p>
          <a:p>
            <a:pPr marL="44450" algn="ctr">
              <a:spcBef>
                <a:spcPts val="285"/>
              </a:spcBef>
            </a:pPr>
            <a:r>
              <a:rPr sz="1200" dirty="0">
                <a:solidFill>
                  <a:srgbClr val="008000"/>
                </a:solidFill>
                <a:latin typeface="Wingdings"/>
                <a:cs typeface="Wingdings"/>
              </a:rPr>
              <a:t></a:t>
            </a:r>
            <a:endParaRPr sz="1200">
              <a:latin typeface="Wingdings"/>
              <a:cs typeface="Wingdings"/>
            </a:endParaRPr>
          </a:p>
          <a:p>
            <a:pPr marL="44450" algn="ctr">
              <a:spcBef>
                <a:spcPts val="285"/>
              </a:spcBef>
            </a:pPr>
            <a:r>
              <a:rPr sz="1200" dirty="0">
                <a:solidFill>
                  <a:srgbClr val="FF0000"/>
                </a:solidFill>
                <a:latin typeface="Wingdings"/>
                <a:cs typeface="Wingdings"/>
              </a:rPr>
              <a:t></a:t>
            </a:r>
            <a:endParaRPr sz="1200">
              <a:latin typeface="Wingdings"/>
              <a:cs typeface="Wingdings"/>
            </a:endParaRPr>
          </a:p>
          <a:p>
            <a:pPr marL="44450" algn="ctr">
              <a:spcBef>
                <a:spcPts val="285"/>
              </a:spcBef>
            </a:pPr>
            <a:r>
              <a:rPr sz="1200" dirty="0">
                <a:solidFill>
                  <a:srgbClr val="008000"/>
                </a:solidFill>
                <a:latin typeface="Wingdings"/>
                <a:cs typeface="Wingdings"/>
              </a:rPr>
              <a:t></a:t>
            </a:r>
            <a:endParaRPr sz="1200">
              <a:latin typeface="Wingdings"/>
              <a:cs typeface="Wingdings"/>
            </a:endParaRPr>
          </a:p>
          <a:p>
            <a:pPr marL="44450" algn="ctr">
              <a:spcBef>
                <a:spcPts val="290"/>
              </a:spcBef>
            </a:pPr>
            <a:r>
              <a:rPr sz="1200" dirty="0">
                <a:solidFill>
                  <a:srgbClr val="008000"/>
                </a:solidFill>
                <a:latin typeface="Wingdings"/>
                <a:cs typeface="Wingdings"/>
              </a:rPr>
              <a:t></a:t>
            </a:r>
            <a:endParaRPr sz="1200">
              <a:latin typeface="Wingdings"/>
              <a:cs typeface="Wingdings"/>
            </a:endParaRPr>
          </a:p>
          <a:p>
            <a:pPr marL="44450" algn="ctr">
              <a:spcBef>
                <a:spcPts val="285"/>
              </a:spcBef>
            </a:pPr>
            <a:r>
              <a:rPr sz="1200" dirty="0">
                <a:solidFill>
                  <a:srgbClr val="008000"/>
                </a:solidFill>
                <a:latin typeface="Wingdings"/>
                <a:cs typeface="Wingdings"/>
              </a:rPr>
              <a:t></a:t>
            </a:r>
            <a:endParaRPr sz="1200">
              <a:latin typeface="Wingdings"/>
              <a:cs typeface="Wingdings"/>
            </a:endParaRPr>
          </a:p>
          <a:p>
            <a:pPr marL="44450" algn="ctr">
              <a:spcBef>
                <a:spcPts val="285"/>
              </a:spcBef>
            </a:pPr>
            <a:r>
              <a:rPr sz="1200" dirty="0">
                <a:solidFill>
                  <a:srgbClr val="FF0000"/>
                </a:solidFill>
                <a:latin typeface="Wingdings"/>
                <a:cs typeface="Wingdings"/>
              </a:rPr>
              <a:t></a:t>
            </a:r>
            <a:endParaRPr sz="1200">
              <a:latin typeface="Wingdings"/>
              <a:cs typeface="Wingdings"/>
            </a:endParaRPr>
          </a:p>
          <a:p>
            <a:pPr marL="44450" algn="ctr">
              <a:spcBef>
                <a:spcPts val="285"/>
              </a:spcBef>
            </a:pPr>
            <a:r>
              <a:rPr sz="1200" dirty="0">
                <a:solidFill>
                  <a:srgbClr val="FF0000"/>
                </a:solidFill>
                <a:latin typeface="Wingdings"/>
                <a:cs typeface="Wingdings"/>
              </a:rPr>
              <a:t></a:t>
            </a:r>
            <a:endParaRPr sz="1200">
              <a:latin typeface="Wingdings"/>
              <a:cs typeface="Wingdings"/>
            </a:endParaRPr>
          </a:p>
          <a:p>
            <a:pPr marL="44450" algn="ctr">
              <a:spcBef>
                <a:spcPts val="285"/>
              </a:spcBef>
            </a:pPr>
            <a:r>
              <a:rPr sz="1200" dirty="0">
                <a:solidFill>
                  <a:srgbClr val="FF0000"/>
                </a:solidFill>
                <a:latin typeface="Wingdings"/>
                <a:cs typeface="Wingdings"/>
              </a:rPr>
              <a:t></a:t>
            </a:r>
            <a:endParaRPr sz="1200">
              <a:latin typeface="Wingdings"/>
              <a:cs typeface="Wingdings"/>
            </a:endParaRPr>
          </a:p>
          <a:p>
            <a:pPr marL="44450" algn="ctr">
              <a:spcBef>
                <a:spcPts val="290"/>
              </a:spcBef>
            </a:pPr>
            <a:r>
              <a:rPr sz="1200" dirty="0">
                <a:solidFill>
                  <a:srgbClr val="008000"/>
                </a:solidFill>
                <a:latin typeface="Wingdings"/>
                <a:cs typeface="Wingdings"/>
              </a:rPr>
              <a:t></a:t>
            </a:r>
            <a:endParaRPr sz="1200">
              <a:latin typeface="Wingdings"/>
              <a:cs typeface="Wingdings"/>
            </a:endParaRPr>
          </a:p>
          <a:p>
            <a:pPr marL="44450" algn="ctr">
              <a:spcBef>
                <a:spcPts val="285"/>
              </a:spcBef>
            </a:pPr>
            <a:r>
              <a:rPr sz="1200" dirty="0">
                <a:solidFill>
                  <a:srgbClr val="FF0000"/>
                </a:solidFill>
                <a:latin typeface="Wingdings"/>
                <a:cs typeface="Wingdings"/>
              </a:rPr>
              <a:t></a:t>
            </a:r>
            <a:endParaRPr sz="1200">
              <a:latin typeface="Wingdings"/>
              <a:cs typeface="Wingdings"/>
            </a:endParaRPr>
          </a:p>
          <a:p>
            <a:pPr marL="44450" algn="ctr">
              <a:spcBef>
                <a:spcPts val="285"/>
              </a:spcBef>
            </a:pPr>
            <a:r>
              <a:rPr sz="1200" dirty="0">
                <a:solidFill>
                  <a:srgbClr val="008000"/>
                </a:solidFill>
                <a:latin typeface="Wingdings"/>
                <a:cs typeface="Wingdings"/>
              </a:rPr>
              <a:t></a:t>
            </a:r>
            <a:endParaRPr sz="1200">
              <a:latin typeface="Wingdings"/>
              <a:cs typeface="Wingdings"/>
            </a:endParaRPr>
          </a:p>
          <a:p>
            <a:pPr marL="44450" algn="ctr">
              <a:spcBef>
                <a:spcPts val="285"/>
              </a:spcBef>
            </a:pPr>
            <a:r>
              <a:rPr sz="1200" dirty="0">
                <a:solidFill>
                  <a:srgbClr val="008000"/>
                </a:solidFill>
                <a:latin typeface="Wingdings"/>
                <a:cs typeface="Wingdings"/>
              </a:rPr>
              <a:t>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394829" y="895731"/>
            <a:ext cx="2806065" cy="1291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0000"/>
              </a:lnSpc>
            </a:pPr>
            <a:r>
              <a:rPr sz="1400" b="1" spc="-15" dirty="0">
                <a:solidFill>
                  <a:srgbClr val="0080FF"/>
                </a:solidFill>
                <a:latin typeface="Arial"/>
                <a:cs typeface="Arial"/>
              </a:rPr>
              <a:t>“Yellow </a:t>
            </a:r>
            <a:r>
              <a:rPr sz="1400" b="1" dirty="0">
                <a:solidFill>
                  <a:srgbClr val="0080FF"/>
                </a:solidFill>
                <a:latin typeface="Arial"/>
                <a:cs typeface="Arial"/>
              </a:rPr>
              <a:t>Pages” </a:t>
            </a:r>
            <a:r>
              <a:rPr sz="1400" b="1" spc="-5" dirty="0">
                <a:solidFill>
                  <a:srgbClr val="0080FF"/>
                </a:solidFill>
                <a:latin typeface="Arial"/>
                <a:cs typeface="Arial"/>
              </a:rPr>
              <a:t>for food</a:t>
            </a:r>
            <a:r>
              <a:rPr sz="1400" b="1" spc="-95" dirty="0">
                <a:solidFill>
                  <a:srgbClr val="0080FF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0080FF"/>
                </a:solidFill>
                <a:latin typeface="Arial"/>
                <a:cs typeface="Arial"/>
              </a:rPr>
              <a:t>security.  </a:t>
            </a:r>
            <a:r>
              <a:rPr sz="1400" dirty="0">
                <a:solidFill>
                  <a:srgbClr val="0080FF"/>
                </a:solidFill>
                <a:latin typeface="Arial"/>
                <a:cs typeface="Arial"/>
              </a:rPr>
              <a:t>Part of the </a:t>
            </a:r>
            <a:r>
              <a:rPr sz="1400" spc="-5" dirty="0">
                <a:solidFill>
                  <a:srgbClr val="0080FF"/>
                </a:solidFill>
                <a:latin typeface="Arial"/>
                <a:cs typeface="Arial"/>
              </a:rPr>
              <a:t>UN </a:t>
            </a:r>
            <a:r>
              <a:rPr sz="1400" dirty="0">
                <a:solidFill>
                  <a:srgbClr val="0080FF"/>
                </a:solidFill>
                <a:latin typeface="Arial"/>
                <a:cs typeface="Arial"/>
              </a:rPr>
              <a:t>Global Registry for  use by </a:t>
            </a:r>
            <a:r>
              <a:rPr sz="1400" spc="-5" dirty="0">
                <a:solidFill>
                  <a:srgbClr val="0080FF"/>
                </a:solidFill>
                <a:latin typeface="Arial"/>
                <a:cs typeface="Arial"/>
              </a:rPr>
              <a:t>Governments, </a:t>
            </a:r>
            <a:r>
              <a:rPr sz="1400" dirty="0">
                <a:solidFill>
                  <a:srgbClr val="0080FF"/>
                </a:solidFill>
                <a:latin typeface="Arial"/>
                <a:cs typeface="Arial"/>
              </a:rPr>
              <a:t>Companies,  </a:t>
            </a:r>
            <a:r>
              <a:rPr sz="1400" spc="-5" dirty="0">
                <a:solidFill>
                  <a:srgbClr val="0080FF"/>
                </a:solidFill>
                <a:latin typeface="Arial"/>
                <a:cs typeface="Arial"/>
              </a:rPr>
              <a:t>Customers </a:t>
            </a:r>
            <a:r>
              <a:rPr sz="1400" dirty="0">
                <a:solidFill>
                  <a:srgbClr val="0080FF"/>
                </a:solidFill>
                <a:latin typeface="Arial"/>
                <a:cs typeface="Arial"/>
              </a:rPr>
              <a:t>and</a:t>
            </a:r>
            <a:r>
              <a:rPr sz="1400" spc="-60" dirty="0">
                <a:solidFill>
                  <a:srgbClr val="0080FF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80FF"/>
                </a:solidFill>
                <a:latin typeface="Arial"/>
                <a:cs typeface="Arial"/>
              </a:rPr>
              <a:t>stakeholders.</a:t>
            </a:r>
            <a:endParaRPr sz="1400">
              <a:latin typeface="Arial"/>
              <a:cs typeface="Arial"/>
            </a:endParaRPr>
          </a:p>
          <a:p>
            <a:pPr marL="12700">
              <a:spcBef>
                <a:spcPts val="335"/>
              </a:spcBef>
            </a:pPr>
            <a:r>
              <a:rPr sz="1400" spc="-5" dirty="0">
                <a:solidFill>
                  <a:srgbClr val="0080FF"/>
                </a:solidFill>
                <a:latin typeface="Arial"/>
                <a:cs typeface="Arial"/>
              </a:rPr>
              <a:t>Not commercial </a:t>
            </a:r>
            <a:r>
              <a:rPr sz="1400" dirty="0">
                <a:solidFill>
                  <a:srgbClr val="0080FF"/>
                </a:solidFill>
                <a:latin typeface="Arial"/>
                <a:cs typeface="Arial"/>
              </a:rPr>
              <a:t>– all entries</a:t>
            </a:r>
            <a:r>
              <a:rPr sz="1400" spc="-90" dirty="0">
                <a:solidFill>
                  <a:srgbClr val="0080FF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80FF"/>
                </a:solidFill>
                <a:latin typeface="Arial"/>
                <a:cs typeface="Arial"/>
              </a:rPr>
              <a:t>equal</a:t>
            </a:r>
            <a:endParaRPr sz="14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394829" y="2474848"/>
            <a:ext cx="2529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400" spc="-5" dirty="0">
                <a:solidFill>
                  <a:srgbClr val="0080FF"/>
                </a:solidFill>
                <a:latin typeface="Arial"/>
                <a:cs typeface="Arial"/>
              </a:rPr>
              <a:t>The </a:t>
            </a:r>
            <a:r>
              <a:rPr sz="1400" b="1" spc="-10" dirty="0">
                <a:solidFill>
                  <a:srgbClr val="0080FF"/>
                </a:solidFill>
                <a:latin typeface="Arial"/>
                <a:cs typeface="Arial"/>
              </a:rPr>
              <a:t>MACRO </a:t>
            </a:r>
            <a:r>
              <a:rPr sz="1400" b="1" spc="-5" dirty="0">
                <a:solidFill>
                  <a:srgbClr val="0080FF"/>
                </a:solidFill>
                <a:latin typeface="Arial"/>
                <a:cs typeface="Arial"/>
              </a:rPr>
              <a:t>and </a:t>
            </a:r>
            <a:r>
              <a:rPr sz="1400" b="1" spc="5" dirty="0">
                <a:solidFill>
                  <a:srgbClr val="0080FF"/>
                </a:solidFill>
                <a:latin typeface="Arial"/>
                <a:cs typeface="Arial"/>
              </a:rPr>
              <a:t>MESO</a:t>
            </a:r>
            <a:r>
              <a:rPr sz="1400" b="1" spc="335" dirty="0">
                <a:solidFill>
                  <a:srgbClr val="0080FF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080FF"/>
                </a:solidFill>
                <a:latin typeface="Arial"/>
                <a:cs typeface="Arial"/>
              </a:rPr>
              <a:t>views</a:t>
            </a:r>
            <a:endParaRPr sz="14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394828" y="2948179"/>
            <a:ext cx="2719070" cy="1249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400" b="1" spc="-5" dirty="0">
                <a:solidFill>
                  <a:srgbClr val="008000"/>
                </a:solidFill>
                <a:latin typeface="Arial"/>
                <a:cs typeface="Arial"/>
              </a:rPr>
              <a:t>Choose </a:t>
            </a:r>
            <a:r>
              <a:rPr sz="1400" b="1" spc="5" dirty="0">
                <a:solidFill>
                  <a:srgbClr val="008000"/>
                </a:solidFill>
                <a:latin typeface="Arial"/>
                <a:cs typeface="Arial"/>
              </a:rPr>
              <a:t>who </a:t>
            </a:r>
            <a:r>
              <a:rPr sz="1400" dirty="0">
                <a:solidFill>
                  <a:srgbClr val="008000"/>
                </a:solidFill>
                <a:latin typeface="Arial"/>
                <a:cs typeface="Arial"/>
              </a:rPr>
              <a:t>to share</a:t>
            </a:r>
            <a:r>
              <a:rPr sz="1400" spc="-180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8000"/>
                </a:solidFill>
                <a:latin typeface="Arial"/>
                <a:cs typeface="Arial"/>
              </a:rPr>
              <a:t>with.</a:t>
            </a:r>
            <a:endParaRPr sz="1400">
              <a:latin typeface="Arial"/>
              <a:cs typeface="Arial"/>
            </a:endParaRPr>
          </a:p>
          <a:p>
            <a:pPr marL="12700">
              <a:spcBef>
                <a:spcPts val="335"/>
              </a:spcBef>
            </a:pPr>
            <a:r>
              <a:rPr sz="1400" b="1" spc="-5" dirty="0">
                <a:solidFill>
                  <a:srgbClr val="008000"/>
                </a:solidFill>
                <a:latin typeface="Arial"/>
                <a:cs typeface="Arial"/>
              </a:rPr>
              <a:t>Choose </a:t>
            </a:r>
            <a:r>
              <a:rPr sz="1400" b="1" dirty="0">
                <a:solidFill>
                  <a:srgbClr val="008000"/>
                </a:solidFill>
                <a:latin typeface="Arial"/>
                <a:cs typeface="Arial"/>
              </a:rPr>
              <a:t>what </a:t>
            </a:r>
            <a:r>
              <a:rPr sz="1400" dirty="0">
                <a:solidFill>
                  <a:srgbClr val="008000"/>
                </a:solidFill>
                <a:latin typeface="Arial"/>
                <a:cs typeface="Arial"/>
              </a:rPr>
              <a:t>to</a:t>
            </a:r>
            <a:r>
              <a:rPr sz="1400" spc="-145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8000"/>
                </a:solidFill>
                <a:latin typeface="Arial"/>
                <a:cs typeface="Arial"/>
              </a:rPr>
              <a:t>share.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ct val="120000"/>
              </a:lnSpc>
            </a:pPr>
            <a:r>
              <a:rPr sz="1400" dirty="0">
                <a:solidFill>
                  <a:srgbClr val="008000"/>
                </a:solidFill>
                <a:latin typeface="Arial"/>
                <a:cs typeface="Arial"/>
              </a:rPr>
              <a:t>Share </a:t>
            </a:r>
            <a:r>
              <a:rPr sz="1400" spc="-5" dirty="0">
                <a:solidFill>
                  <a:srgbClr val="008000"/>
                </a:solidFill>
                <a:latin typeface="Arial"/>
                <a:cs typeface="Arial"/>
              </a:rPr>
              <a:t>what you </a:t>
            </a:r>
            <a:r>
              <a:rPr sz="1400" dirty="0">
                <a:solidFill>
                  <a:srgbClr val="008000"/>
                </a:solidFill>
                <a:latin typeface="Arial"/>
                <a:cs typeface="Arial"/>
              </a:rPr>
              <a:t>think is</a:t>
            </a:r>
            <a:r>
              <a:rPr sz="1400" spc="-130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8000"/>
                </a:solidFill>
                <a:latin typeface="Arial"/>
                <a:cs typeface="Arial"/>
              </a:rPr>
              <a:t>necessary  to show </a:t>
            </a:r>
            <a:r>
              <a:rPr sz="1400" spc="-5" dirty="0">
                <a:solidFill>
                  <a:srgbClr val="008000"/>
                </a:solidFill>
                <a:latin typeface="Arial"/>
                <a:cs typeface="Arial"/>
              </a:rPr>
              <a:t>what you </a:t>
            </a:r>
            <a:r>
              <a:rPr sz="1400" dirty="0">
                <a:solidFill>
                  <a:srgbClr val="008000"/>
                </a:solidFill>
                <a:latin typeface="Arial"/>
                <a:cs typeface="Arial"/>
              </a:rPr>
              <a:t>are doing and  declare </a:t>
            </a:r>
            <a:r>
              <a:rPr sz="1400" spc="-5" dirty="0">
                <a:solidFill>
                  <a:srgbClr val="008000"/>
                </a:solidFill>
                <a:latin typeface="Arial"/>
                <a:cs typeface="Arial"/>
              </a:rPr>
              <a:t>your </a:t>
            </a:r>
            <a:r>
              <a:rPr sz="1400" dirty="0">
                <a:solidFill>
                  <a:srgbClr val="008000"/>
                </a:solidFill>
                <a:latin typeface="Arial"/>
                <a:cs typeface="Arial"/>
              </a:rPr>
              <a:t>good</a:t>
            </a:r>
            <a:r>
              <a:rPr sz="1400" spc="-140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8000"/>
                </a:solidFill>
                <a:latin typeface="Arial"/>
                <a:cs typeface="Arial"/>
              </a:rPr>
              <a:t>practices.</a:t>
            </a:r>
            <a:endParaRPr sz="14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394829" y="4405504"/>
            <a:ext cx="2911475" cy="1035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0000"/>
              </a:lnSpc>
            </a:pPr>
            <a:r>
              <a:rPr sz="1400" b="1" spc="-5" dirty="0">
                <a:solidFill>
                  <a:srgbClr val="FF0000"/>
                </a:solidFill>
                <a:latin typeface="Arial"/>
                <a:cs typeface="Arial"/>
              </a:rPr>
              <a:t>Check how </a:t>
            </a:r>
            <a:r>
              <a:rPr sz="1400" b="1" spc="-20" dirty="0">
                <a:solidFill>
                  <a:srgbClr val="FF0000"/>
                </a:solidFill>
                <a:latin typeface="Arial"/>
                <a:cs typeface="Arial"/>
              </a:rPr>
              <a:t>you </a:t>
            </a:r>
            <a:r>
              <a:rPr sz="1400" b="1" dirty="0">
                <a:solidFill>
                  <a:srgbClr val="FF0000"/>
                </a:solidFill>
                <a:latin typeface="Arial"/>
                <a:cs typeface="Arial"/>
              </a:rPr>
              <a:t>are </a:t>
            </a:r>
            <a:r>
              <a:rPr sz="1400" b="1" spc="-5" dirty="0">
                <a:solidFill>
                  <a:srgbClr val="FF0000"/>
                </a:solidFill>
                <a:latin typeface="Arial"/>
                <a:cs typeface="Arial"/>
              </a:rPr>
              <a:t>doing  compared </a:t>
            </a:r>
            <a:r>
              <a:rPr sz="1400" b="1" dirty="0">
                <a:solidFill>
                  <a:srgbClr val="FF0000"/>
                </a:solidFill>
                <a:latin typeface="Arial"/>
                <a:cs typeface="Arial"/>
              </a:rPr>
              <a:t>to </a:t>
            </a:r>
            <a:r>
              <a:rPr sz="1400" b="1" spc="-20" dirty="0">
                <a:solidFill>
                  <a:srgbClr val="FF0000"/>
                </a:solidFill>
                <a:latin typeface="Arial"/>
                <a:cs typeface="Arial"/>
              </a:rPr>
              <a:t>your </a:t>
            </a:r>
            <a:r>
              <a:rPr sz="1400" b="1" dirty="0">
                <a:solidFill>
                  <a:srgbClr val="FF0000"/>
                </a:solidFill>
                <a:latin typeface="Arial"/>
                <a:cs typeface="Arial"/>
              </a:rPr>
              <a:t>peers </a:t>
            </a:r>
            <a:r>
              <a:rPr sz="1400" dirty="0">
                <a:solidFill>
                  <a:srgbClr val="FF0000"/>
                </a:solidFill>
                <a:latin typeface="Arial"/>
                <a:cs typeface="Arial"/>
              </a:rPr>
              <a:t>and </a:t>
            </a:r>
            <a:r>
              <a:rPr sz="1400" spc="-5" dirty="0">
                <a:solidFill>
                  <a:srgbClr val="FF0000"/>
                </a:solidFill>
                <a:latin typeface="Arial"/>
                <a:cs typeface="Arial"/>
              </a:rPr>
              <a:t>what  your </a:t>
            </a:r>
            <a:r>
              <a:rPr sz="1400" dirty="0">
                <a:solidFill>
                  <a:srgbClr val="FF0000"/>
                </a:solidFill>
                <a:latin typeface="Arial"/>
                <a:cs typeface="Arial"/>
              </a:rPr>
              <a:t>regulators or </a:t>
            </a:r>
            <a:r>
              <a:rPr sz="1400" spc="-5" dirty="0">
                <a:solidFill>
                  <a:srgbClr val="FF0000"/>
                </a:solidFill>
                <a:latin typeface="Arial"/>
                <a:cs typeface="Arial"/>
              </a:rPr>
              <a:t>customers may</a:t>
            </a:r>
            <a:r>
              <a:rPr sz="1400" spc="-1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0000"/>
                </a:solidFill>
                <a:latin typeface="Arial"/>
                <a:cs typeface="Arial"/>
              </a:rPr>
              <a:t>be  asking</a:t>
            </a:r>
            <a:r>
              <a:rPr sz="1400" spc="-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FF0000"/>
                </a:solidFill>
                <a:latin typeface="Arial"/>
                <a:cs typeface="Arial"/>
              </a:rPr>
              <a:t>for.</a:t>
            </a:r>
            <a:endParaRPr sz="14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905500" y="4624197"/>
            <a:ext cx="1143000" cy="641985"/>
          </a:xfrm>
          <a:custGeom>
            <a:avLst/>
            <a:gdLst/>
            <a:ahLst/>
            <a:cxnLst/>
            <a:rect l="l" t="t" r="r" b="b"/>
            <a:pathLst>
              <a:path w="1143000" h="641985">
                <a:moveTo>
                  <a:pt x="822198" y="0"/>
                </a:moveTo>
                <a:lnTo>
                  <a:pt x="822198" y="160400"/>
                </a:lnTo>
                <a:lnTo>
                  <a:pt x="0" y="160400"/>
                </a:lnTo>
                <a:lnTo>
                  <a:pt x="0" y="481202"/>
                </a:lnTo>
                <a:lnTo>
                  <a:pt x="822198" y="481202"/>
                </a:lnTo>
                <a:lnTo>
                  <a:pt x="822198" y="641603"/>
                </a:lnTo>
                <a:lnTo>
                  <a:pt x="1143000" y="320801"/>
                </a:lnTo>
                <a:lnTo>
                  <a:pt x="82219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791200" y="4602098"/>
            <a:ext cx="685800" cy="685800"/>
          </a:xfrm>
          <a:custGeom>
            <a:avLst/>
            <a:gdLst/>
            <a:ahLst/>
            <a:cxnLst/>
            <a:rect l="l" t="t" r="r" b="b"/>
            <a:pathLst>
              <a:path w="685800" h="685800">
                <a:moveTo>
                  <a:pt x="342900" y="0"/>
                </a:moveTo>
                <a:lnTo>
                  <a:pt x="296375" y="3130"/>
                </a:lnTo>
                <a:lnTo>
                  <a:pt x="251751" y="12250"/>
                </a:lnTo>
                <a:lnTo>
                  <a:pt x="209436" y="26949"/>
                </a:lnTo>
                <a:lnTo>
                  <a:pt x="169841" y="46820"/>
                </a:lnTo>
                <a:lnTo>
                  <a:pt x="133373" y="71454"/>
                </a:lnTo>
                <a:lnTo>
                  <a:pt x="100441" y="100441"/>
                </a:lnTo>
                <a:lnTo>
                  <a:pt x="71454" y="133373"/>
                </a:lnTo>
                <a:lnTo>
                  <a:pt x="46820" y="169841"/>
                </a:lnTo>
                <a:lnTo>
                  <a:pt x="26949" y="209436"/>
                </a:lnTo>
                <a:lnTo>
                  <a:pt x="12250" y="251751"/>
                </a:lnTo>
                <a:lnTo>
                  <a:pt x="3130" y="296375"/>
                </a:lnTo>
                <a:lnTo>
                  <a:pt x="0" y="342900"/>
                </a:lnTo>
                <a:lnTo>
                  <a:pt x="3130" y="389424"/>
                </a:lnTo>
                <a:lnTo>
                  <a:pt x="12250" y="434048"/>
                </a:lnTo>
                <a:lnTo>
                  <a:pt x="26949" y="476363"/>
                </a:lnTo>
                <a:lnTo>
                  <a:pt x="46820" y="515958"/>
                </a:lnTo>
                <a:lnTo>
                  <a:pt x="71454" y="552426"/>
                </a:lnTo>
                <a:lnTo>
                  <a:pt x="100441" y="585358"/>
                </a:lnTo>
                <a:lnTo>
                  <a:pt x="133373" y="614345"/>
                </a:lnTo>
                <a:lnTo>
                  <a:pt x="169841" y="638979"/>
                </a:lnTo>
                <a:lnTo>
                  <a:pt x="209436" y="658850"/>
                </a:lnTo>
                <a:lnTo>
                  <a:pt x="251751" y="673549"/>
                </a:lnTo>
                <a:lnTo>
                  <a:pt x="296375" y="682669"/>
                </a:lnTo>
                <a:lnTo>
                  <a:pt x="342900" y="685800"/>
                </a:lnTo>
                <a:lnTo>
                  <a:pt x="389424" y="682669"/>
                </a:lnTo>
                <a:lnTo>
                  <a:pt x="434048" y="673549"/>
                </a:lnTo>
                <a:lnTo>
                  <a:pt x="476363" y="658850"/>
                </a:lnTo>
                <a:lnTo>
                  <a:pt x="515958" y="638979"/>
                </a:lnTo>
                <a:lnTo>
                  <a:pt x="552426" y="614345"/>
                </a:lnTo>
                <a:lnTo>
                  <a:pt x="585358" y="585358"/>
                </a:lnTo>
                <a:lnTo>
                  <a:pt x="614345" y="552426"/>
                </a:lnTo>
                <a:lnTo>
                  <a:pt x="638979" y="515958"/>
                </a:lnTo>
                <a:lnTo>
                  <a:pt x="658850" y="476363"/>
                </a:lnTo>
                <a:lnTo>
                  <a:pt x="673549" y="434048"/>
                </a:lnTo>
                <a:lnTo>
                  <a:pt x="682669" y="389424"/>
                </a:lnTo>
                <a:lnTo>
                  <a:pt x="685800" y="342900"/>
                </a:lnTo>
                <a:lnTo>
                  <a:pt x="682669" y="296375"/>
                </a:lnTo>
                <a:lnTo>
                  <a:pt x="673549" y="251751"/>
                </a:lnTo>
                <a:lnTo>
                  <a:pt x="658850" y="209436"/>
                </a:lnTo>
                <a:lnTo>
                  <a:pt x="638979" y="169841"/>
                </a:lnTo>
                <a:lnTo>
                  <a:pt x="614345" y="133373"/>
                </a:lnTo>
                <a:lnTo>
                  <a:pt x="585358" y="100441"/>
                </a:lnTo>
                <a:lnTo>
                  <a:pt x="552426" y="71454"/>
                </a:lnTo>
                <a:lnTo>
                  <a:pt x="515958" y="46820"/>
                </a:lnTo>
                <a:lnTo>
                  <a:pt x="476363" y="26949"/>
                </a:lnTo>
                <a:lnTo>
                  <a:pt x="434048" y="12250"/>
                </a:lnTo>
                <a:lnTo>
                  <a:pt x="389424" y="3130"/>
                </a:lnTo>
                <a:lnTo>
                  <a:pt x="3429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995543" y="4639692"/>
            <a:ext cx="280035" cy="556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600" b="1" spc="-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360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5905500" y="3176398"/>
            <a:ext cx="1143000" cy="641985"/>
          </a:xfrm>
          <a:custGeom>
            <a:avLst/>
            <a:gdLst/>
            <a:ahLst/>
            <a:cxnLst/>
            <a:rect l="l" t="t" r="r" b="b"/>
            <a:pathLst>
              <a:path w="1143000" h="641985">
                <a:moveTo>
                  <a:pt x="822198" y="0"/>
                </a:moveTo>
                <a:lnTo>
                  <a:pt x="822198" y="160400"/>
                </a:lnTo>
                <a:lnTo>
                  <a:pt x="0" y="160400"/>
                </a:lnTo>
                <a:lnTo>
                  <a:pt x="0" y="481202"/>
                </a:lnTo>
                <a:lnTo>
                  <a:pt x="822198" y="481202"/>
                </a:lnTo>
                <a:lnTo>
                  <a:pt x="822198" y="641603"/>
                </a:lnTo>
                <a:lnTo>
                  <a:pt x="1143000" y="320801"/>
                </a:lnTo>
                <a:lnTo>
                  <a:pt x="822198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905500" y="3176398"/>
            <a:ext cx="1143000" cy="641985"/>
          </a:xfrm>
          <a:custGeom>
            <a:avLst/>
            <a:gdLst/>
            <a:ahLst/>
            <a:cxnLst/>
            <a:rect l="l" t="t" r="r" b="b"/>
            <a:pathLst>
              <a:path w="1143000" h="641985">
                <a:moveTo>
                  <a:pt x="0" y="160400"/>
                </a:moveTo>
                <a:lnTo>
                  <a:pt x="822198" y="160400"/>
                </a:lnTo>
                <a:lnTo>
                  <a:pt x="822198" y="0"/>
                </a:lnTo>
                <a:lnTo>
                  <a:pt x="1143000" y="320801"/>
                </a:lnTo>
                <a:lnTo>
                  <a:pt x="822198" y="641603"/>
                </a:lnTo>
                <a:lnTo>
                  <a:pt x="822198" y="481202"/>
                </a:lnTo>
                <a:lnTo>
                  <a:pt x="0" y="481202"/>
                </a:lnTo>
                <a:lnTo>
                  <a:pt x="0" y="1604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791200" y="3154298"/>
            <a:ext cx="685800" cy="685800"/>
          </a:xfrm>
          <a:custGeom>
            <a:avLst/>
            <a:gdLst/>
            <a:ahLst/>
            <a:cxnLst/>
            <a:rect l="l" t="t" r="r" b="b"/>
            <a:pathLst>
              <a:path w="685800" h="685800">
                <a:moveTo>
                  <a:pt x="342900" y="0"/>
                </a:moveTo>
                <a:lnTo>
                  <a:pt x="296375" y="3130"/>
                </a:lnTo>
                <a:lnTo>
                  <a:pt x="251751" y="12250"/>
                </a:lnTo>
                <a:lnTo>
                  <a:pt x="209436" y="26949"/>
                </a:lnTo>
                <a:lnTo>
                  <a:pt x="169841" y="46820"/>
                </a:lnTo>
                <a:lnTo>
                  <a:pt x="133373" y="71454"/>
                </a:lnTo>
                <a:lnTo>
                  <a:pt x="100441" y="100441"/>
                </a:lnTo>
                <a:lnTo>
                  <a:pt x="71454" y="133373"/>
                </a:lnTo>
                <a:lnTo>
                  <a:pt x="46820" y="169841"/>
                </a:lnTo>
                <a:lnTo>
                  <a:pt x="26949" y="209436"/>
                </a:lnTo>
                <a:lnTo>
                  <a:pt x="12250" y="251751"/>
                </a:lnTo>
                <a:lnTo>
                  <a:pt x="3130" y="296375"/>
                </a:lnTo>
                <a:lnTo>
                  <a:pt x="0" y="342900"/>
                </a:lnTo>
                <a:lnTo>
                  <a:pt x="3130" y="389424"/>
                </a:lnTo>
                <a:lnTo>
                  <a:pt x="12250" y="434048"/>
                </a:lnTo>
                <a:lnTo>
                  <a:pt x="26949" y="476363"/>
                </a:lnTo>
                <a:lnTo>
                  <a:pt x="46820" y="515958"/>
                </a:lnTo>
                <a:lnTo>
                  <a:pt x="71454" y="552426"/>
                </a:lnTo>
                <a:lnTo>
                  <a:pt x="100441" y="585358"/>
                </a:lnTo>
                <a:lnTo>
                  <a:pt x="133373" y="614345"/>
                </a:lnTo>
                <a:lnTo>
                  <a:pt x="169841" y="638979"/>
                </a:lnTo>
                <a:lnTo>
                  <a:pt x="209436" y="658850"/>
                </a:lnTo>
                <a:lnTo>
                  <a:pt x="251751" y="673549"/>
                </a:lnTo>
                <a:lnTo>
                  <a:pt x="296375" y="682669"/>
                </a:lnTo>
                <a:lnTo>
                  <a:pt x="342900" y="685800"/>
                </a:lnTo>
                <a:lnTo>
                  <a:pt x="389424" y="682669"/>
                </a:lnTo>
                <a:lnTo>
                  <a:pt x="434048" y="673549"/>
                </a:lnTo>
                <a:lnTo>
                  <a:pt x="476363" y="658850"/>
                </a:lnTo>
                <a:lnTo>
                  <a:pt x="515958" y="638979"/>
                </a:lnTo>
                <a:lnTo>
                  <a:pt x="552426" y="614345"/>
                </a:lnTo>
                <a:lnTo>
                  <a:pt x="585358" y="585358"/>
                </a:lnTo>
                <a:lnTo>
                  <a:pt x="614345" y="552426"/>
                </a:lnTo>
                <a:lnTo>
                  <a:pt x="638979" y="515958"/>
                </a:lnTo>
                <a:lnTo>
                  <a:pt x="658850" y="476363"/>
                </a:lnTo>
                <a:lnTo>
                  <a:pt x="673549" y="434048"/>
                </a:lnTo>
                <a:lnTo>
                  <a:pt x="682669" y="389424"/>
                </a:lnTo>
                <a:lnTo>
                  <a:pt x="685800" y="342900"/>
                </a:lnTo>
                <a:lnTo>
                  <a:pt x="682669" y="296375"/>
                </a:lnTo>
                <a:lnTo>
                  <a:pt x="673549" y="251751"/>
                </a:lnTo>
                <a:lnTo>
                  <a:pt x="658850" y="209436"/>
                </a:lnTo>
                <a:lnTo>
                  <a:pt x="638979" y="169841"/>
                </a:lnTo>
                <a:lnTo>
                  <a:pt x="614345" y="133373"/>
                </a:lnTo>
                <a:lnTo>
                  <a:pt x="585358" y="100441"/>
                </a:lnTo>
                <a:lnTo>
                  <a:pt x="552426" y="71454"/>
                </a:lnTo>
                <a:lnTo>
                  <a:pt x="515958" y="46820"/>
                </a:lnTo>
                <a:lnTo>
                  <a:pt x="476363" y="26949"/>
                </a:lnTo>
                <a:lnTo>
                  <a:pt x="434048" y="12250"/>
                </a:lnTo>
                <a:lnTo>
                  <a:pt x="389424" y="3130"/>
                </a:lnTo>
                <a:lnTo>
                  <a:pt x="34290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5995543" y="3191511"/>
            <a:ext cx="280035" cy="556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600" b="1" spc="-5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36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743295" y="2722565"/>
            <a:ext cx="218008" cy="278828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On</a:t>
            </a:r>
            <a:r>
              <a:rPr sz="1600" spc="5" dirty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sz="1600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u</a:t>
            </a:r>
            <a:r>
              <a:rPr sz="1600" spc="5" dirty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er</a:t>
            </a:r>
            <a:r>
              <a:rPr sz="1600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spc="5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an </a:t>
            </a:r>
            <a:r>
              <a:rPr sz="1600" spc="5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hoo</a:t>
            </a:r>
            <a:r>
              <a:rPr sz="1600" spc="5" dirty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e to</a:t>
            </a:r>
            <a:r>
              <a:rPr sz="1600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spc="5" dirty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hare</a:t>
            </a:r>
            <a:endParaRPr sz="16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8956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611</Words>
  <Application>Microsoft Office PowerPoint</Application>
  <PresentationFormat>ワイド画面</PresentationFormat>
  <Paragraphs>151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9" baseType="lpstr">
      <vt:lpstr>ＭＳ Ｐゴシック</vt:lpstr>
      <vt:lpstr>Arial</vt:lpstr>
      <vt:lpstr>Calibri</vt:lpstr>
      <vt:lpstr>Calibri Light</vt:lpstr>
      <vt:lpstr>Century</vt:lpstr>
      <vt:lpstr>Times New Roman</vt:lpstr>
      <vt:lpstr>Verdana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Over 400 “standards”/certifications exist </vt:lpstr>
      <vt:lpstr>3 Things to Do with a Blue Number</vt:lpstr>
      <vt:lpstr>The Blue Number Initiative – Macro 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5</cp:revision>
  <dcterms:created xsi:type="dcterms:W3CDTF">2015-11-16T01:26:55Z</dcterms:created>
  <dcterms:modified xsi:type="dcterms:W3CDTF">2015-11-16T02:04:19Z</dcterms:modified>
</cp:coreProperties>
</file>